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84" r:id="rId3"/>
    <p:sldId id="257" r:id="rId4"/>
    <p:sldId id="260" r:id="rId5"/>
    <p:sldId id="261" r:id="rId6"/>
    <p:sldId id="291" r:id="rId7"/>
    <p:sldId id="267" r:id="rId8"/>
    <p:sldId id="296" r:id="rId9"/>
    <p:sldId id="292" r:id="rId10"/>
    <p:sldId id="298" r:id="rId11"/>
    <p:sldId id="299" r:id="rId12"/>
    <p:sldId id="300" r:id="rId13"/>
    <p:sldId id="295" r:id="rId14"/>
    <p:sldId id="294" r:id="rId15"/>
    <p:sldId id="275"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6">
          <p15:clr>
            <a:srgbClr val="A4A3A4"/>
          </p15:clr>
        </p15:guide>
        <p15:guide id="2" pos="3765">
          <p15:clr>
            <a:srgbClr val="A4A3A4"/>
          </p15:clr>
        </p15:guide>
        <p15:guide id="3" orient="horz" pos="1620">
          <p15:clr>
            <a:srgbClr val="A4A3A4"/>
          </p15:clr>
        </p15:guide>
        <p15:guide id="4" pos="19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4D47"/>
    <a:srgbClr val="326A7E"/>
    <a:srgbClr val="3B7E96"/>
    <a:srgbClr val="271F22"/>
    <a:srgbClr val="4C5364"/>
    <a:srgbClr val="81959F"/>
    <a:srgbClr val="816E71"/>
    <a:srgbClr val="453230"/>
    <a:srgbClr val="2E6982"/>
    <a:srgbClr val="654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4660"/>
  </p:normalViewPr>
  <p:slideViewPr>
    <p:cSldViewPr snapToGrid="0" showGuides="1">
      <p:cViewPr varScale="1">
        <p:scale>
          <a:sx n="79" d="100"/>
          <a:sy n="79" d="100"/>
        </p:scale>
        <p:origin x="72" y="720"/>
      </p:cViewPr>
      <p:guideLst>
        <p:guide orient="horz" pos="2436"/>
        <p:guide pos="3765"/>
        <p:guide orient="horz" pos="1620"/>
        <p:guide pos="19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28FA1-C6C3-4652-AFCE-035CB3CD9591}" type="datetimeFigureOut">
              <a:rPr lang="zh-CN" altLang="en-US" smtClean="0"/>
              <a:t>2020/11/16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085A-5B65-4396-A4DC-65E088FCF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8172" b="8172"/>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8172" b="817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7992" b="799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t="8172" b="8172"/>
          <a:stretch>
            <a:fillRect/>
          </a:stretch>
        </p:blipFill>
        <p:spPr>
          <a:xfrm>
            <a:off x="0" y="0"/>
            <a:ext cx="9144000" cy="5143500"/>
          </a:xfrm>
          <a:prstGeom prst="rect">
            <a:avLst/>
          </a:prstGeom>
        </p:spPr>
      </p:pic>
      <p:sp>
        <p:nvSpPr>
          <p:cNvPr id="4" name="图片占位符 2"/>
          <p:cNvSpPr>
            <a:spLocks noGrp="1"/>
          </p:cNvSpPr>
          <p:nvPr>
            <p:ph type="pic" sz="quarter" idx="10"/>
          </p:nvPr>
        </p:nvSpPr>
        <p:spPr>
          <a:xfrm>
            <a:off x="114766" y="1293321"/>
            <a:ext cx="2918368" cy="1746360"/>
          </a:xfrm>
        </p:spPr>
        <p:txBody>
          <a:bodyPr/>
          <a:lstStyle/>
          <a:p>
            <a:endParaRPr lang="zh-CN" altLang="en-US"/>
          </a:p>
        </p:txBody>
      </p:sp>
      <p:sp>
        <p:nvSpPr>
          <p:cNvPr id="5" name="图片占位符 2"/>
          <p:cNvSpPr>
            <a:spLocks noGrp="1"/>
          </p:cNvSpPr>
          <p:nvPr>
            <p:ph type="pic" sz="quarter" idx="12"/>
          </p:nvPr>
        </p:nvSpPr>
        <p:spPr>
          <a:xfrm>
            <a:off x="114766" y="3151618"/>
            <a:ext cx="2918368" cy="1746360"/>
          </a:xfrm>
        </p:spPr>
        <p:txBody>
          <a:bodyPr/>
          <a:lstStyle/>
          <a:p>
            <a:endParaRPr lang="zh-CN" altLang="en-US"/>
          </a:p>
        </p:txBody>
      </p:sp>
      <p:sp>
        <p:nvSpPr>
          <p:cNvPr id="8" name="矩形 7"/>
          <p:cNvSpPr/>
          <p:nvPr userDrawn="1"/>
        </p:nvSpPr>
        <p:spPr>
          <a:xfrm>
            <a:off x="6110866" y="1293321"/>
            <a:ext cx="2918368" cy="3604657"/>
          </a:xfrm>
          <a:prstGeom prst="rect">
            <a:avLst/>
          </a:prstGeom>
          <a:solidFill>
            <a:srgbClr val="2E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p:cNvSpPr>
            <a:spLocks noGrp="1"/>
          </p:cNvSpPr>
          <p:nvPr>
            <p:ph type="pic" sz="quarter" idx="14"/>
          </p:nvPr>
        </p:nvSpPr>
        <p:spPr>
          <a:xfrm>
            <a:off x="3112816" y="1293321"/>
            <a:ext cx="2918368" cy="1746360"/>
          </a:xfrm>
        </p:spPr>
        <p:txBody>
          <a:bodyPr/>
          <a:lstStyle/>
          <a:p>
            <a:endParaRPr lang="zh-CN" altLang="en-US"/>
          </a:p>
        </p:txBody>
      </p:sp>
      <p:sp>
        <p:nvSpPr>
          <p:cNvPr id="11" name="图片占位符 2"/>
          <p:cNvSpPr>
            <a:spLocks noGrp="1"/>
          </p:cNvSpPr>
          <p:nvPr>
            <p:ph type="pic" sz="quarter" idx="15"/>
          </p:nvPr>
        </p:nvSpPr>
        <p:spPr>
          <a:xfrm>
            <a:off x="3112816" y="3151618"/>
            <a:ext cx="2918368" cy="1746360"/>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5" y="0"/>
            <a:ext cx="9143070" cy="5143500"/>
          </a:xfrm>
          <a:prstGeom prst="rect">
            <a:avLst/>
          </a:prstGeom>
        </p:spPr>
      </p:pic>
      <p:sp>
        <p:nvSpPr>
          <p:cNvPr id="9" name="图片占位符 2"/>
          <p:cNvSpPr>
            <a:spLocks noGrp="1"/>
          </p:cNvSpPr>
          <p:nvPr>
            <p:ph type="pic" sz="quarter" idx="10"/>
          </p:nvPr>
        </p:nvSpPr>
        <p:spPr>
          <a:xfrm>
            <a:off x="114766" y="1338146"/>
            <a:ext cx="2918368" cy="1746360"/>
          </a:xfrm>
        </p:spPr>
        <p:txBody>
          <a:bodyPr/>
          <a:lstStyle/>
          <a:p>
            <a:endParaRPr lang="zh-CN" altLang="en-US"/>
          </a:p>
        </p:txBody>
      </p:sp>
      <p:sp>
        <p:nvSpPr>
          <p:cNvPr id="12" name="图片占位符 2"/>
          <p:cNvSpPr>
            <a:spLocks noGrp="1"/>
          </p:cNvSpPr>
          <p:nvPr>
            <p:ph type="pic" sz="quarter" idx="12"/>
          </p:nvPr>
        </p:nvSpPr>
        <p:spPr>
          <a:xfrm>
            <a:off x="3112816" y="1338146"/>
            <a:ext cx="2918368" cy="1746360"/>
          </a:xfrm>
        </p:spPr>
        <p:txBody>
          <a:bodyPr/>
          <a:lstStyle/>
          <a:p>
            <a:endParaRPr lang="zh-CN" altLang="en-US"/>
          </a:p>
        </p:txBody>
      </p:sp>
      <p:sp>
        <p:nvSpPr>
          <p:cNvPr id="13" name="图片占位符 2"/>
          <p:cNvSpPr>
            <a:spLocks noGrp="1"/>
          </p:cNvSpPr>
          <p:nvPr>
            <p:ph type="pic" sz="quarter" idx="13"/>
          </p:nvPr>
        </p:nvSpPr>
        <p:spPr>
          <a:xfrm>
            <a:off x="6110866" y="1338146"/>
            <a:ext cx="2918368" cy="1746360"/>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5" y="0"/>
            <a:ext cx="914307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B7608A1-2387-4685-BA58-031B5ADDFCDD}" type="datetimeFigureOut">
              <a:rPr lang="zh-CN" altLang="en-US" smtClean="0"/>
              <a:t>2020/11/16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F32D51-9D61-45C5-8C71-8586F433260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B7608A1-2387-4685-BA58-031B5ADDFCDD}" type="datetimeFigureOut">
              <a:rPr lang="zh-CN" altLang="en-US" smtClean="0"/>
              <a:t>2020/11/16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1F32D51-9D61-45C5-8C71-8586F433260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25008" y="834012"/>
            <a:ext cx="5881097" cy="1107996"/>
          </a:xfrm>
          <a:prstGeom prst="rect">
            <a:avLst/>
          </a:prstGeom>
          <a:noFill/>
        </p:spPr>
        <p:txBody>
          <a:bodyPr wrap="none" rtlCol="0">
            <a:spAutoFit/>
          </a:bodyPr>
          <a:lstStyle/>
          <a:p>
            <a:r>
              <a:rPr lang="en-US" altLang="zh-CN" sz="6600" dirty="0">
                <a:solidFill>
                  <a:schemeClr val="bg1"/>
                </a:solidFill>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rPr>
              <a:t>EventPlatform</a:t>
            </a:r>
            <a:endParaRPr lang="zh-CN" altLang="en-US" sz="6600" dirty="0">
              <a:solidFill>
                <a:schemeClr val="bg1"/>
              </a:solidFill>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endParaRPr>
          </a:p>
        </p:txBody>
      </p:sp>
      <p:sp>
        <p:nvSpPr>
          <p:cNvPr id="7" name="矩形 6"/>
          <p:cNvSpPr/>
          <p:nvPr/>
        </p:nvSpPr>
        <p:spPr>
          <a:xfrm>
            <a:off x="4883285" y="2582940"/>
            <a:ext cx="4717915" cy="463973"/>
          </a:xfrm>
          <a:prstGeom prst="rect">
            <a:avLst/>
          </a:prstGeom>
        </p:spPr>
        <p:txBody>
          <a:bodyPr wrap="square">
            <a:spAutoFit/>
          </a:bodyPr>
          <a:lstStyle/>
          <a:p>
            <a:pPr algn="ctr">
              <a:lnSpc>
                <a:spcPct val="150000"/>
              </a:lnSpc>
            </a:pPr>
            <a:r>
              <a:rPr lang="en-US" altLang="zh-CN" dirty="0">
                <a:solidFill>
                  <a:schemeClr val="bg1"/>
                </a:solidFill>
              </a:rPr>
              <a:t>By</a:t>
            </a:r>
            <a:r>
              <a:rPr lang="zh-CN" altLang="en-US" dirty="0">
                <a:solidFill>
                  <a:schemeClr val="bg1"/>
                </a:solidFill>
              </a:rPr>
              <a:t>李政民、孙元锴、颜塨洵、吴文龙</a:t>
            </a:r>
            <a:endParaRPr lang="en-US" altLang="zh-C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4159" y="227003"/>
            <a:ext cx="3458126" cy="52322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Participant</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sp>
        <p:nvSpPr>
          <p:cNvPr id="50"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txBox="1">
            <a:spLocks noChangeArrowheads="1"/>
          </p:cNvSpPr>
          <p:nvPr/>
        </p:nvSpPr>
        <p:spPr bwMode="auto">
          <a:xfrm>
            <a:off x="1261491" y="3720413"/>
            <a:ext cx="1210588"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t>登录选项</a:t>
            </a:r>
            <a:endParaRPr lang="en-US" altLang="zh-CN" sz="2000" dirty="0"/>
          </a:p>
        </p:txBody>
      </p:sp>
      <p:cxnSp>
        <p:nvCxnSpPr>
          <p:cNvPr id="5" name="直接连接符 4"/>
          <p:cNvCxnSpPr/>
          <p:nvPr/>
        </p:nvCxnSpPr>
        <p:spPr>
          <a:xfrm>
            <a:off x="4283393" y="1713500"/>
            <a:ext cx="0" cy="1716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DA0054-9751-EC4B-AA21-BAA0E3466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300" y="983009"/>
            <a:ext cx="3803052" cy="2509497"/>
          </a:xfrm>
          <a:prstGeom prst="rect">
            <a:avLst/>
          </a:prstGeom>
        </p:spPr>
      </p:pic>
      <p:pic>
        <p:nvPicPr>
          <p:cNvPr id="9" name="Picture 8">
            <a:extLst>
              <a:ext uri="{FF2B5EF4-FFF2-40B4-BE49-F238E27FC236}">
                <a16:creationId xmlns:a16="http://schemas.microsoft.com/office/drawing/2014/main" id="{257A1756-5024-E84F-83A9-6E693CDF58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843" y="931233"/>
            <a:ext cx="3630640" cy="2789179"/>
          </a:xfrm>
          <a:prstGeom prst="rect">
            <a:avLst/>
          </a:prstGeom>
        </p:spPr>
      </p:pic>
      <p:sp>
        <p:nvSpPr>
          <p:cNvPr id="10" name="TextBox 9">
            <a:extLst>
              <a:ext uri="{FF2B5EF4-FFF2-40B4-BE49-F238E27FC236}">
                <a16:creationId xmlns:a16="http://schemas.microsoft.com/office/drawing/2014/main" id="{42DAA0A1-E740-4749-96F5-6D9F29732C16}"/>
              </a:ext>
            </a:extLst>
          </p:cNvPr>
          <p:cNvSpPr txBox="1"/>
          <p:nvPr/>
        </p:nvSpPr>
        <p:spPr>
          <a:xfrm>
            <a:off x="5885543" y="3920468"/>
            <a:ext cx="1723549" cy="400110"/>
          </a:xfrm>
          <a:prstGeom prst="rect">
            <a:avLst/>
          </a:prstGeom>
          <a:noFill/>
        </p:spPr>
        <p:txBody>
          <a:bodyPr wrap="none" rtlCol="0">
            <a:spAutoFit/>
          </a:bodyPr>
          <a:lstStyle/>
          <a:p>
            <a:pPr lvl="0"/>
            <a:r>
              <a:rPr lang="zh-CN" altLang="en-US" sz="2000" dirty="0">
                <a:solidFill>
                  <a:schemeClr val="bg1"/>
                </a:solidFill>
              </a:rPr>
              <a:t>个人信息界面</a:t>
            </a:r>
            <a:endParaRPr lang="en-US" altLang="zh-CN" sz="2000" dirty="0">
              <a:solidFill>
                <a:schemeClr val="bg1"/>
              </a:solidFill>
            </a:endParaRPr>
          </a:p>
        </p:txBody>
      </p:sp>
      <p:sp>
        <p:nvSpPr>
          <p:cNvPr id="8"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a:extLst>
              <a:ext uri="{FF2B5EF4-FFF2-40B4-BE49-F238E27FC236}">
                <a16:creationId xmlns:a16="http://schemas.microsoft.com/office/drawing/2014/main" id="{0D18ABED-01AA-4EFC-8681-4FE838D4D199}"/>
              </a:ext>
            </a:extLst>
          </p:cNvPr>
          <p:cNvSpPr txBox="1">
            <a:spLocks noChangeArrowheads="1"/>
          </p:cNvSpPr>
          <p:nvPr/>
        </p:nvSpPr>
        <p:spPr bwMode="auto">
          <a:xfrm>
            <a:off x="3751036" y="4393610"/>
            <a:ext cx="1064714"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t>Display</a:t>
            </a:r>
          </a:p>
        </p:txBody>
      </p:sp>
    </p:spTree>
    <p:extLst>
      <p:ext uri="{BB962C8B-B14F-4D97-AF65-F5344CB8AC3E}">
        <p14:creationId xmlns:p14="http://schemas.microsoft.com/office/powerpoint/2010/main" val="1228348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4159" y="227003"/>
            <a:ext cx="3458126" cy="52322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Participant</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sp>
        <p:nvSpPr>
          <p:cNvPr id="50"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txBox="1">
            <a:spLocks noChangeArrowheads="1"/>
          </p:cNvSpPr>
          <p:nvPr/>
        </p:nvSpPr>
        <p:spPr bwMode="auto">
          <a:xfrm>
            <a:off x="763048" y="4320578"/>
            <a:ext cx="2236510"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t>编辑个人信息界面</a:t>
            </a:r>
            <a:endParaRPr lang="en-US" altLang="zh-CN" sz="2000" dirty="0"/>
          </a:p>
        </p:txBody>
      </p:sp>
      <p:cxnSp>
        <p:nvCxnSpPr>
          <p:cNvPr id="5" name="直接连接符 4"/>
          <p:cNvCxnSpPr/>
          <p:nvPr/>
        </p:nvCxnSpPr>
        <p:spPr>
          <a:xfrm>
            <a:off x="4283393" y="1713500"/>
            <a:ext cx="0" cy="1716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AA0A1-E740-4749-96F5-6D9F29732C16}"/>
              </a:ext>
            </a:extLst>
          </p:cNvPr>
          <p:cNvSpPr txBox="1"/>
          <p:nvPr/>
        </p:nvSpPr>
        <p:spPr>
          <a:xfrm>
            <a:off x="5885543" y="3920468"/>
            <a:ext cx="2236510" cy="400110"/>
          </a:xfrm>
          <a:prstGeom prst="rect">
            <a:avLst/>
          </a:prstGeom>
          <a:noFill/>
        </p:spPr>
        <p:txBody>
          <a:bodyPr wrap="none" rtlCol="0">
            <a:spAutoFit/>
          </a:bodyPr>
          <a:lstStyle/>
          <a:p>
            <a:pPr lvl="0"/>
            <a:r>
              <a:rPr lang="zh-CN" altLang="en-US" sz="2000" dirty="0">
                <a:solidFill>
                  <a:schemeClr val="bg1"/>
                </a:solidFill>
              </a:rPr>
              <a:t>申请参加活动界面</a:t>
            </a:r>
            <a:endParaRPr lang="en-US" altLang="zh-CN" sz="2000" dirty="0">
              <a:solidFill>
                <a:schemeClr val="bg1"/>
              </a:solidFill>
            </a:endParaRPr>
          </a:p>
        </p:txBody>
      </p:sp>
      <p:pic>
        <p:nvPicPr>
          <p:cNvPr id="8" name="Picture 7">
            <a:extLst>
              <a:ext uri="{FF2B5EF4-FFF2-40B4-BE49-F238E27FC236}">
                <a16:creationId xmlns:a16="http://schemas.microsoft.com/office/drawing/2014/main" id="{D362FB2E-757D-9347-9262-729144588B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629" y="670033"/>
            <a:ext cx="3698039" cy="3536403"/>
          </a:xfrm>
          <a:prstGeom prst="rect">
            <a:avLst/>
          </a:prstGeom>
        </p:spPr>
      </p:pic>
      <p:pic>
        <p:nvPicPr>
          <p:cNvPr id="4" name="Picture 3">
            <a:extLst>
              <a:ext uri="{FF2B5EF4-FFF2-40B4-BE49-F238E27FC236}">
                <a16:creationId xmlns:a16="http://schemas.microsoft.com/office/drawing/2014/main" id="{C3344EBC-C02D-0A44-89AA-ED4AAB8792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1938" y="1095828"/>
            <a:ext cx="4630758" cy="1885914"/>
          </a:xfrm>
          <a:prstGeom prst="rect">
            <a:avLst/>
          </a:prstGeom>
        </p:spPr>
      </p:pic>
      <p:sp>
        <p:nvSpPr>
          <p:cNvPr id="9"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a:extLst>
              <a:ext uri="{FF2B5EF4-FFF2-40B4-BE49-F238E27FC236}">
                <a16:creationId xmlns:a16="http://schemas.microsoft.com/office/drawing/2014/main" id="{53ED3CAA-24D3-4F68-BC33-59D4DC7FD077}"/>
              </a:ext>
            </a:extLst>
          </p:cNvPr>
          <p:cNvSpPr txBox="1">
            <a:spLocks noChangeArrowheads="1"/>
          </p:cNvSpPr>
          <p:nvPr/>
        </p:nvSpPr>
        <p:spPr bwMode="auto">
          <a:xfrm>
            <a:off x="3751036" y="4449411"/>
            <a:ext cx="1064714"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t>Display</a:t>
            </a:r>
          </a:p>
        </p:txBody>
      </p:sp>
    </p:spTree>
    <p:extLst>
      <p:ext uri="{BB962C8B-B14F-4D97-AF65-F5344CB8AC3E}">
        <p14:creationId xmlns:p14="http://schemas.microsoft.com/office/powerpoint/2010/main" val="175167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4159" y="227003"/>
            <a:ext cx="3458126" cy="52322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Participant</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cxnSp>
        <p:nvCxnSpPr>
          <p:cNvPr id="5" name="直接连接符 4"/>
          <p:cNvCxnSpPr/>
          <p:nvPr/>
        </p:nvCxnSpPr>
        <p:spPr>
          <a:xfrm>
            <a:off x="4283393" y="1713500"/>
            <a:ext cx="0" cy="1716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AA0A1-E740-4749-96F5-6D9F29732C16}"/>
              </a:ext>
            </a:extLst>
          </p:cNvPr>
          <p:cNvSpPr txBox="1"/>
          <p:nvPr/>
        </p:nvSpPr>
        <p:spPr>
          <a:xfrm>
            <a:off x="2999558" y="4120523"/>
            <a:ext cx="2236510" cy="400110"/>
          </a:xfrm>
          <a:prstGeom prst="rect">
            <a:avLst/>
          </a:prstGeom>
          <a:noFill/>
        </p:spPr>
        <p:txBody>
          <a:bodyPr wrap="none" rtlCol="0">
            <a:spAutoFit/>
          </a:bodyPr>
          <a:lstStyle/>
          <a:p>
            <a:pPr lvl="0"/>
            <a:r>
              <a:rPr lang="zh-CN" altLang="en-US" sz="2000" dirty="0">
                <a:solidFill>
                  <a:schemeClr val="bg1"/>
                </a:solidFill>
              </a:rPr>
              <a:t>历史申请活动界面</a:t>
            </a:r>
            <a:endParaRPr lang="en-US" altLang="zh-CN" sz="2000" dirty="0">
              <a:solidFill>
                <a:schemeClr val="bg1"/>
              </a:solidFill>
            </a:endParaRPr>
          </a:p>
        </p:txBody>
      </p:sp>
      <p:pic>
        <p:nvPicPr>
          <p:cNvPr id="9" name="Picture 8">
            <a:extLst>
              <a:ext uri="{FF2B5EF4-FFF2-40B4-BE49-F238E27FC236}">
                <a16:creationId xmlns:a16="http://schemas.microsoft.com/office/drawing/2014/main" id="{83794B22-9FFA-744A-B0C5-FAC23CB847A6}"/>
              </a:ext>
            </a:extLst>
          </p:cNvPr>
          <p:cNvPicPr>
            <a:picLocks noChangeAspect="1"/>
          </p:cNvPicPr>
          <p:nvPr/>
        </p:nvPicPr>
        <p:blipFill>
          <a:blip r:embed="rId2"/>
          <a:stretch>
            <a:fillRect/>
          </a:stretch>
        </p:blipFill>
        <p:spPr>
          <a:xfrm>
            <a:off x="1291771" y="750223"/>
            <a:ext cx="6146798" cy="3130846"/>
          </a:xfrm>
          <a:prstGeom prst="rect">
            <a:avLst/>
          </a:prstGeom>
        </p:spPr>
      </p:pic>
    </p:spTree>
    <p:extLst>
      <p:ext uri="{BB962C8B-B14F-4D97-AF65-F5344CB8AC3E}">
        <p14:creationId xmlns:p14="http://schemas.microsoft.com/office/powerpoint/2010/main" val="91197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54390" y="102543"/>
            <a:ext cx="1605280" cy="521970"/>
          </a:xfrm>
          <a:prstGeom prst="rect">
            <a:avLst/>
          </a:prstGeom>
        </p:spPr>
        <p:txBody>
          <a:bodyPr wrap="none">
            <a:spAutoFit/>
          </a:bodyPr>
          <a:lstStyle/>
          <a:p>
            <a:pPr algn="ctr"/>
            <a:r>
              <a:rPr lang="zh-CN" altLang="en-US" sz="2800">
                <a:solidFill>
                  <a:schemeClr val="bg1"/>
                </a:solidFill>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sym typeface="+mn-lt"/>
              </a:rPr>
              <a:t>项目亮点</a:t>
            </a:r>
          </a:p>
        </p:txBody>
      </p:sp>
      <p:cxnSp>
        <p:nvCxnSpPr>
          <p:cNvPr id="11" name="直接连接符 10"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CxnSpPr/>
          <p:nvPr/>
        </p:nvCxnSpPr>
        <p:spPr>
          <a:xfrm flipV="1">
            <a:off x="6040120" y="2769235"/>
            <a:ext cx="2971800" cy="952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3"/>
          <a:stretch>
            <a:fillRect/>
          </a:stretch>
        </p:blipFill>
        <p:spPr>
          <a:xfrm>
            <a:off x="260350" y="791210"/>
            <a:ext cx="5457825" cy="2515870"/>
          </a:xfrm>
          <a:prstGeom prst="rect">
            <a:avLst/>
          </a:prstGeom>
        </p:spPr>
      </p:pic>
      <p:sp>
        <p:nvSpPr>
          <p:cNvPr id="5" name="矩形 4"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p:nvPr/>
        </p:nvSpPr>
        <p:spPr>
          <a:xfrm>
            <a:off x="548005" y="3596640"/>
            <a:ext cx="4624705" cy="505267"/>
          </a:xfrm>
          <a:prstGeom prst="rect">
            <a:avLst/>
          </a:prstGeom>
        </p:spPr>
        <p:txBody>
          <a:bodyPr wrap="square">
            <a:spAutoFit/>
          </a:bodyPr>
          <a:lstStyle/>
          <a:p>
            <a:pPr>
              <a:lnSpc>
                <a:spcPct val="150000"/>
              </a:lnSpc>
            </a:pPr>
            <a:r>
              <a:rPr lang="zh-CN" altLang="en-US" sz="2000" kern="0" dirty="0">
                <a:solidFill>
                  <a:schemeClr val="bg1"/>
                </a:solidFill>
                <a:cs typeface="Arial" panose="020B0604020202020204" pitchFamily="34" charset="0"/>
                <a:sym typeface="Arial" panose="020B0604020202020204" pitchFamily="34" charset="0"/>
              </a:rPr>
              <a:t>使用</a:t>
            </a:r>
            <a:r>
              <a:rPr lang="en-US" altLang="zh-CN" sz="2000" kern="0" dirty="0">
                <a:solidFill>
                  <a:schemeClr val="bg1"/>
                </a:solidFill>
                <a:cs typeface="Arial" panose="020B0604020202020204" pitchFamily="34" charset="0"/>
                <a:sym typeface="Arial" panose="020B0604020202020204" pitchFamily="34" charset="0"/>
              </a:rPr>
              <a:t>Web</a:t>
            </a:r>
            <a:r>
              <a:rPr lang="zh-CN" altLang="en-US" sz="2000" kern="0" dirty="0">
                <a:solidFill>
                  <a:schemeClr val="bg1"/>
                </a:solidFill>
                <a:cs typeface="Arial" panose="020B0604020202020204" pitchFamily="34" charset="0"/>
                <a:sym typeface="Arial" panose="020B0604020202020204" pitchFamily="34" charset="0"/>
              </a:rPr>
              <a:t>编程</a:t>
            </a:r>
          </a:p>
        </p:txBody>
      </p:sp>
      <p:sp>
        <p:nvSpPr>
          <p:cNvPr id="6" name="矩形 5"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116955" y="525145"/>
            <a:ext cx="2818130" cy="1938020"/>
          </a:xfrm>
          <a:prstGeom prst="rect">
            <a:avLst/>
          </a:prstGeom>
        </p:spPr>
        <p:txBody>
          <a:bodyPr wrap="square">
            <a:spAutoFit/>
          </a:bodyPr>
          <a:lstStyle/>
          <a:p>
            <a:pPr algn="l">
              <a:lnSpc>
                <a:spcPct val="150000"/>
              </a:lnSpc>
              <a:buClr>
                <a:srgbClr val="E7E6E6">
                  <a:lumMod val="10000"/>
                </a:srgbClr>
              </a:buClr>
            </a:pPr>
            <a:r>
              <a:rPr lang="zh-CN" altLang="en-US" sz="2000" kern="0">
                <a:solidFill>
                  <a:schemeClr val="bg1"/>
                </a:solidFill>
                <a:cs typeface="Arial" panose="020B0604020202020204" pitchFamily="34" charset="0"/>
                <a:sym typeface="+mn-lt"/>
              </a:rPr>
              <a:t>使用MVC框架，并且结合WebAPI技术添加了Service层，真正实现了前后端分离和异步操作</a:t>
            </a:r>
          </a:p>
        </p:txBody>
      </p:sp>
      <p:sp>
        <p:nvSpPr>
          <p:cNvPr id="7" name="矩形 6"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116955" y="2903855"/>
            <a:ext cx="2818130" cy="1890261"/>
          </a:xfrm>
          <a:prstGeom prst="rect">
            <a:avLst/>
          </a:prstGeom>
        </p:spPr>
        <p:txBody>
          <a:bodyPr wrap="square">
            <a:spAutoFit/>
          </a:bodyPr>
          <a:lstStyle/>
          <a:p>
            <a:pPr algn="l">
              <a:lnSpc>
                <a:spcPct val="150000"/>
              </a:lnSpc>
              <a:buClr>
                <a:srgbClr val="E7E6E6">
                  <a:lumMod val="10000"/>
                </a:srgbClr>
              </a:buClr>
            </a:pPr>
            <a:r>
              <a:rPr lang="zh-CN" altLang="en-US" sz="2000" kern="0" dirty="0">
                <a:solidFill>
                  <a:schemeClr val="bg1"/>
                </a:solidFill>
                <a:cs typeface="Arial" panose="020B0604020202020204" pitchFamily="34" charset="0"/>
                <a:sym typeface="+mn-lt"/>
              </a:rPr>
              <a:t>利用上学期所学的数据库知识以及在框架选择失利后能够不断通过老师的意见改正。</a:t>
            </a:r>
            <a:endParaRPr lang="en-US" altLang="zh-CN" sz="2000" kern="0" dirty="0">
              <a:solidFill>
                <a:schemeClr val="bg1"/>
              </a:solidFill>
              <a:cs typeface="Arial" panose="020B0604020202020204" pitchFamily="34" charset="0"/>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8489" y="310823"/>
            <a:ext cx="1960880" cy="521970"/>
          </a:xfrm>
          <a:prstGeom prst="rect">
            <a:avLst/>
          </a:prstGeom>
        </p:spPr>
        <p:txBody>
          <a:bodyPr wrap="none">
            <a:spAutoFit/>
          </a:bodyPr>
          <a:lstStyle/>
          <a:p>
            <a:pPr algn="ctr"/>
            <a:r>
              <a:rPr lang="zh-CN" altLang="en-US" sz="2800">
                <a:solidFill>
                  <a:schemeClr val="bg1"/>
                </a:solidFill>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sym typeface="+mn-lt"/>
              </a:rPr>
              <a:t>不足与改进</a:t>
            </a:r>
          </a:p>
        </p:txBody>
      </p:sp>
      <p:sp>
        <p:nvSpPr>
          <p:cNvPr id="10" name="任意多边形: 形状 9"/>
          <p:cNvSpPr/>
          <p:nvPr/>
        </p:nvSpPr>
        <p:spPr>
          <a:xfrm>
            <a:off x="4109333" y="2685019"/>
            <a:ext cx="1683215" cy="1683215"/>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bg1">
              <a:alpha val="2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2715" tIns="576925" rIns="502715" bIns="616016" numCol="1" spcCol="1270" anchor="ctr" anchorCtr="0">
            <a:noAutofit/>
          </a:bodyPr>
          <a:lstStyle/>
          <a:p>
            <a:pPr marL="0" lvl="0" indent="0" algn="ctr" defTabSz="1866900">
              <a:lnSpc>
                <a:spcPct val="90000"/>
              </a:lnSpc>
              <a:spcBef>
                <a:spcPct val="0"/>
              </a:spcBef>
              <a:spcAft>
                <a:spcPct val="35000"/>
              </a:spcAft>
              <a:buNone/>
            </a:pPr>
            <a:endParaRPr lang="zh-CN" altLang="en-US" sz="4200" kern="1200"/>
          </a:p>
        </p:txBody>
      </p:sp>
      <p:sp>
        <p:nvSpPr>
          <p:cNvPr id="11" name="任意多边形: 形状 10"/>
          <p:cNvSpPr/>
          <p:nvPr/>
        </p:nvSpPr>
        <p:spPr>
          <a:xfrm>
            <a:off x="3130008" y="2287169"/>
            <a:ext cx="1224156" cy="1224157"/>
          </a:xfrm>
          <a:custGeom>
            <a:avLst/>
            <a:gdLst>
              <a:gd name="connsiteX0" fmla="*/ 1216350 w 1625600"/>
              <a:gd name="connsiteY0" fmla="*/ 411723 h 1625600"/>
              <a:gd name="connsiteX1" fmla="*/ 1456181 w 1625600"/>
              <a:gd name="connsiteY1" fmla="*/ 339443 h 1625600"/>
              <a:gd name="connsiteX2" fmla="*/ 1544430 w 1625600"/>
              <a:gd name="connsiteY2" fmla="*/ 492294 h 1625600"/>
              <a:gd name="connsiteX3" fmla="*/ 1361918 w 1625600"/>
              <a:gd name="connsiteY3" fmla="*/ 663854 h 1625600"/>
              <a:gd name="connsiteX4" fmla="*/ 1361918 w 1625600"/>
              <a:gd name="connsiteY4" fmla="*/ 961747 h 1625600"/>
              <a:gd name="connsiteX5" fmla="*/ 1544430 w 1625600"/>
              <a:gd name="connsiteY5" fmla="*/ 1133306 h 1625600"/>
              <a:gd name="connsiteX6" fmla="*/ 1456181 w 1625600"/>
              <a:gd name="connsiteY6" fmla="*/ 1286157 h 1625600"/>
              <a:gd name="connsiteX7" fmla="*/ 1216350 w 1625600"/>
              <a:gd name="connsiteY7" fmla="*/ 1213877 h 1625600"/>
              <a:gd name="connsiteX8" fmla="*/ 958367 w 1625600"/>
              <a:gd name="connsiteY8" fmla="*/ 1362823 h 1625600"/>
              <a:gd name="connsiteX9" fmla="*/ 901049 w 1625600"/>
              <a:gd name="connsiteY9" fmla="*/ 1606663 h 1625600"/>
              <a:gd name="connsiteX10" fmla="*/ 724551 w 1625600"/>
              <a:gd name="connsiteY10" fmla="*/ 1606663 h 1625600"/>
              <a:gd name="connsiteX11" fmla="*/ 667232 w 1625600"/>
              <a:gd name="connsiteY11" fmla="*/ 1362823 h 1625600"/>
              <a:gd name="connsiteX12" fmla="*/ 409249 w 1625600"/>
              <a:gd name="connsiteY12" fmla="*/ 1213877 h 1625600"/>
              <a:gd name="connsiteX13" fmla="*/ 169419 w 1625600"/>
              <a:gd name="connsiteY13" fmla="*/ 1286157 h 1625600"/>
              <a:gd name="connsiteX14" fmla="*/ 81170 w 1625600"/>
              <a:gd name="connsiteY14" fmla="*/ 1133306 h 1625600"/>
              <a:gd name="connsiteX15" fmla="*/ 263682 w 1625600"/>
              <a:gd name="connsiteY15" fmla="*/ 961746 h 1625600"/>
              <a:gd name="connsiteX16" fmla="*/ 263682 w 1625600"/>
              <a:gd name="connsiteY16" fmla="*/ 663853 h 1625600"/>
              <a:gd name="connsiteX17" fmla="*/ 81170 w 1625600"/>
              <a:gd name="connsiteY17" fmla="*/ 492294 h 1625600"/>
              <a:gd name="connsiteX18" fmla="*/ 169419 w 1625600"/>
              <a:gd name="connsiteY18" fmla="*/ 339443 h 1625600"/>
              <a:gd name="connsiteX19" fmla="*/ 409250 w 1625600"/>
              <a:gd name="connsiteY19" fmla="*/ 411723 h 1625600"/>
              <a:gd name="connsiteX20" fmla="*/ 667233 w 1625600"/>
              <a:gd name="connsiteY20" fmla="*/ 262777 h 1625600"/>
              <a:gd name="connsiteX21" fmla="*/ 724551 w 1625600"/>
              <a:gd name="connsiteY21" fmla="*/ 18937 h 1625600"/>
              <a:gd name="connsiteX22" fmla="*/ 901049 w 1625600"/>
              <a:gd name="connsiteY22" fmla="*/ 18937 h 1625600"/>
              <a:gd name="connsiteX23" fmla="*/ 958368 w 1625600"/>
              <a:gd name="connsiteY23" fmla="*/ 262777 h 1625600"/>
              <a:gd name="connsiteX24" fmla="*/ 1216351 w 1625600"/>
              <a:gd name="connsiteY24" fmla="*/ 411723 h 1625600"/>
              <a:gd name="connsiteX25" fmla="*/ 1216350 w 1625600"/>
              <a:gd name="connsiteY25"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5600" h="1625600">
                <a:moveTo>
                  <a:pt x="1216350" y="411723"/>
                </a:moveTo>
                <a:lnTo>
                  <a:pt x="1456181" y="339443"/>
                </a:lnTo>
                <a:lnTo>
                  <a:pt x="1544430" y="492294"/>
                </a:lnTo>
                <a:lnTo>
                  <a:pt x="1361918" y="663854"/>
                </a:lnTo>
                <a:cubicBezTo>
                  <a:pt x="1388374" y="761389"/>
                  <a:pt x="1388374" y="864211"/>
                  <a:pt x="1361918" y="961747"/>
                </a:cubicBezTo>
                <a:lnTo>
                  <a:pt x="1544430" y="1133306"/>
                </a:lnTo>
                <a:lnTo>
                  <a:pt x="1456181" y="1286157"/>
                </a:lnTo>
                <a:lnTo>
                  <a:pt x="1216350" y="1213877"/>
                </a:lnTo>
                <a:cubicBezTo>
                  <a:pt x="1145110" y="1285556"/>
                  <a:pt x="1056063" y="1336967"/>
                  <a:pt x="958367" y="1362823"/>
                </a:cubicBezTo>
                <a:lnTo>
                  <a:pt x="901049" y="1606663"/>
                </a:lnTo>
                <a:lnTo>
                  <a:pt x="724551" y="1606663"/>
                </a:lnTo>
                <a:lnTo>
                  <a:pt x="667232" y="1362823"/>
                </a:lnTo>
                <a:cubicBezTo>
                  <a:pt x="569536" y="1336967"/>
                  <a:pt x="480489" y="1285556"/>
                  <a:pt x="409249" y="1213877"/>
                </a:cubicBezTo>
                <a:lnTo>
                  <a:pt x="169419" y="1286157"/>
                </a:lnTo>
                <a:lnTo>
                  <a:pt x="81170" y="1133306"/>
                </a:lnTo>
                <a:lnTo>
                  <a:pt x="263682" y="961746"/>
                </a:lnTo>
                <a:cubicBezTo>
                  <a:pt x="237226" y="864211"/>
                  <a:pt x="237226" y="761389"/>
                  <a:pt x="263682" y="663853"/>
                </a:cubicBezTo>
                <a:lnTo>
                  <a:pt x="81170" y="492294"/>
                </a:lnTo>
                <a:lnTo>
                  <a:pt x="169419" y="339443"/>
                </a:lnTo>
                <a:lnTo>
                  <a:pt x="409250" y="411723"/>
                </a:lnTo>
                <a:cubicBezTo>
                  <a:pt x="480490" y="340044"/>
                  <a:pt x="569537" y="288633"/>
                  <a:pt x="667233" y="262777"/>
                </a:cubicBezTo>
                <a:lnTo>
                  <a:pt x="724551" y="18937"/>
                </a:lnTo>
                <a:lnTo>
                  <a:pt x="901049" y="18937"/>
                </a:lnTo>
                <a:lnTo>
                  <a:pt x="958368" y="262777"/>
                </a:lnTo>
                <a:cubicBezTo>
                  <a:pt x="1056064" y="288633"/>
                  <a:pt x="1145111" y="340044"/>
                  <a:pt x="1216351" y="411723"/>
                </a:cubicBezTo>
                <a:lnTo>
                  <a:pt x="1216350" y="411723"/>
                </a:lnTo>
                <a:close/>
              </a:path>
            </a:pathLst>
          </a:custGeom>
          <a:solidFill>
            <a:schemeClr val="bg1">
              <a:alpha val="2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1000" tIns="443473" rIns="441000" bIns="443473" numCol="1" spcCol="1270" anchor="ctr" anchorCtr="0">
            <a:noAutofit/>
          </a:bodyPr>
          <a:lstStyle/>
          <a:p>
            <a:pPr marL="0" lvl="0" indent="0" algn="ctr" defTabSz="1111250">
              <a:lnSpc>
                <a:spcPct val="90000"/>
              </a:lnSpc>
              <a:spcBef>
                <a:spcPct val="0"/>
              </a:spcBef>
              <a:spcAft>
                <a:spcPct val="35000"/>
              </a:spcAft>
              <a:buNone/>
            </a:pPr>
            <a:endParaRPr lang="zh-CN" altLang="en-US" sz="2500" kern="1200"/>
          </a:p>
        </p:txBody>
      </p:sp>
      <p:sp>
        <p:nvSpPr>
          <p:cNvPr id="12" name="任意多边形: 形状 11"/>
          <p:cNvSpPr/>
          <p:nvPr/>
        </p:nvSpPr>
        <p:spPr>
          <a:xfrm>
            <a:off x="3680878" y="1307843"/>
            <a:ext cx="1468988" cy="1468988"/>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bg1">
              <a:alpha val="2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3881" tIns="563881" rIns="563879" bIns="563879"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13" name="箭头: 环形 12"/>
          <p:cNvSpPr/>
          <p:nvPr/>
        </p:nvSpPr>
        <p:spPr>
          <a:xfrm>
            <a:off x="3978834" y="2431633"/>
            <a:ext cx="2154515" cy="2154516"/>
          </a:xfrm>
          <a:prstGeom prst="circularArrow">
            <a:avLst>
              <a:gd name="adj1" fmla="val 4687"/>
              <a:gd name="adj2" fmla="val 299029"/>
              <a:gd name="adj3" fmla="val 2513083"/>
              <a:gd name="adj4" fmla="val 15867933"/>
              <a:gd name="adj5" fmla="val 5469"/>
            </a:avLst>
          </a:prstGeom>
          <a:solidFill>
            <a:schemeClr val="bg1">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形状 13"/>
          <p:cNvSpPr/>
          <p:nvPr/>
        </p:nvSpPr>
        <p:spPr>
          <a:xfrm>
            <a:off x="2913212" y="2016730"/>
            <a:ext cx="1565390" cy="1565390"/>
          </a:xfrm>
          <a:prstGeom prst="leftCircularArrow">
            <a:avLst>
              <a:gd name="adj1" fmla="val 6452"/>
              <a:gd name="adj2" fmla="val 429999"/>
              <a:gd name="adj3" fmla="val 10489124"/>
              <a:gd name="adj4" fmla="val 14837806"/>
              <a:gd name="adj5" fmla="val 7527"/>
            </a:avLst>
          </a:prstGeom>
          <a:solidFill>
            <a:schemeClr val="bg1">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箭头: 环形 14"/>
          <p:cNvSpPr/>
          <p:nvPr/>
        </p:nvSpPr>
        <p:spPr>
          <a:xfrm>
            <a:off x="3538221" y="1180328"/>
            <a:ext cx="1687806" cy="1687806"/>
          </a:xfrm>
          <a:prstGeom prst="circularArrow">
            <a:avLst>
              <a:gd name="adj1" fmla="val 5984"/>
              <a:gd name="adj2" fmla="val 394124"/>
              <a:gd name="adj3" fmla="val 13313824"/>
              <a:gd name="adj4" fmla="val 10508221"/>
              <a:gd name="adj5" fmla="val 6981"/>
            </a:avLst>
          </a:prstGeom>
          <a:solidFill>
            <a:schemeClr val="bg1">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9" name="矩形 118"/>
          <p:cNvSpPr/>
          <p:nvPr/>
        </p:nvSpPr>
        <p:spPr>
          <a:xfrm>
            <a:off x="2419714" y="1180328"/>
            <a:ext cx="914400" cy="39878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000" dirty="0">
                <a:solidFill>
                  <a:schemeClr val="bg1"/>
                </a:solidFill>
                <a:latin typeface="华文细黑" panose="02010600040101010101" pitchFamily="2" charset="-122"/>
                <a:ea typeface="华文细黑" panose="02010600040101010101" pitchFamily="2" charset="-122"/>
              </a:rPr>
              <a:t>UI</a:t>
            </a:r>
            <a:r>
              <a:rPr lang="zh-CN" altLang="en-US" sz="2000">
                <a:solidFill>
                  <a:schemeClr val="bg1"/>
                </a:solidFill>
                <a:latin typeface="华文细黑" panose="02010600040101010101" pitchFamily="2" charset="-122"/>
                <a:ea typeface="华文细黑" panose="02010600040101010101" pitchFamily="2" charset="-122"/>
              </a:rPr>
              <a:t>粗糙</a:t>
            </a:r>
          </a:p>
        </p:txBody>
      </p:sp>
      <p:sp>
        <p:nvSpPr>
          <p:cNvPr id="121" name="矩形 120"/>
          <p:cNvSpPr/>
          <p:nvPr/>
        </p:nvSpPr>
        <p:spPr>
          <a:xfrm>
            <a:off x="1049407" y="3113017"/>
            <a:ext cx="1960880" cy="39878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a:solidFill>
                  <a:schemeClr val="bg1"/>
                </a:solidFill>
                <a:latin typeface="华文细黑" panose="02010600040101010101" pitchFamily="2" charset="-122"/>
                <a:ea typeface="华文细黑" panose="02010600040101010101" pitchFamily="2" charset="-122"/>
              </a:rPr>
              <a:t>功能还有待完善</a:t>
            </a:r>
          </a:p>
        </p:txBody>
      </p:sp>
      <p:sp>
        <p:nvSpPr>
          <p:cNvPr id="123" name="矩形 122"/>
          <p:cNvSpPr/>
          <p:nvPr/>
        </p:nvSpPr>
        <p:spPr>
          <a:xfrm>
            <a:off x="6032135" y="2372088"/>
            <a:ext cx="2820035" cy="19389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chemeClr val="bg1"/>
                </a:solidFill>
                <a:latin typeface="华文细黑" panose="02010600040101010101" pitchFamily="2" charset="-122"/>
                <a:ea typeface="华文细黑" panose="02010600040101010101" pitchFamily="2" charset="-122"/>
              </a:rPr>
              <a:t>目前来说我们的功能确实做的少，且代码的健壮性太差，日后会不断的改进这个项目，争取做到一个理想的效果出来</a:t>
            </a:r>
            <a:endParaRPr lang="en-US" altLang="zh-CN" sz="2000" dirty="0">
              <a:solidFill>
                <a:schemeClr val="bg1"/>
              </a:solidFill>
              <a:latin typeface="华文细黑" panose="02010600040101010101" pitchFamily="2" charset="-122"/>
              <a:ea typeface="华文细黑" panose="02010600040101010101" pitchFamily="2" charset="-122"/>
            </a:endParaRPr>
          </a:p>
        </p:txBody>
      </p:sp>
      <p:sp>
        <p:nvSpPr>
          <p:cNvPr id="19" name="AutoShape 112"/>
          <p:cNvSpPr/>
          <p:nvPr/>
        </p:nvSpPr>
        <p:spPr bwMode="auto">
          <a:xfrm>
            <a:off x="4637351" y="3198712"/>
            <a:ext cx="658731" cy="65582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0" name="组合 19"/>
          <p:cNvGrpSpPr/>
          <p:nvPr/>
        </p:nvGrpSpPr>
        <p:grpSpPr>
          <a:xfrm>
            <a:off x="3570577" y="2618130"/>
            <a:ext cx="343008" cy="500007"/>
            <a:chOff x="2528974" y="2863357"/>
            <a:chExt cx="246811" cy="359779"/>
          </a:xfrm>
          <a:solidFill>
            <a:schemeClr val="bg1"/>
          </a:solidFill>
        </p:grpSpPr>
        <p:sp>
          <p:nvSpPr>
            <p:cNvPr id="2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3" name="组合 22"/>
          <p:cNvGrpSpPr/>
          <p:nvPr/>
        </p:nvGrpSpPr>
        <p:grpSpPr>
          <a:xfrm flipH="1">
            <a:off x="4242404" y="1824005"/>
            <a:ext cx="378855" cy="378855"/>
            <a:chOff x="2473104" y="2145028"/>
            <a:chExt cx="359165" cy="359165"/>
          </a:xfrm>
          <a:solidFill>
            <a:schemeClr val="bg1"/>
          </a:solidFill>
        </p:grpSpPr>
        <p:sp>
          <p:nvSpPr>
            <p:cNvPr id="2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 name="矩形 3"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599206" y="1604933"/>
            <a:ext cx="2530189" cy="1171090"/>
          </a:xfrm>
          <a:prstGeom prst="rect">
            <a:avLst/>
          </a:prstGeom>
        </p:spPr>
        <p:txBody>
          <a:bodyPr wrap="square">
            <a:spAutoFit/>
          </a:bodyPr>
          <a:lstStyle/>
          <a:p>
            <a:pPr>
              <a:lnSpc>
                <a:spcPct val="150000"/>
              </a:lnSpc>
              <a:buClr>
                <a:srgbClr val="E7E6E6">
                  <a:lumMod val="10000"/>
                </a:srgbClr>
              </a:buClr>
            </a:pPr>
            <a:r>
              <a:rPr lang="zh-CN" altLang="en-US" sz="1200" dirty="0">
                <a:solidFill>
                  <a:schemeClr val="bg1"/>
                </a:solidFill>
                <a:cs typeface="+mn-ea"/>
                <a:sym typeface="+mn-lt"/>
              </a:rPr>
              <a:t>由于使用</a:t>
            </a:r>
            <a:r>
              <a:rPr lang="en-US" altLang="zh-CN" sz="1200" dirty="0">
                <a:solidFill>
                  <a:schemeClr val="bg1"/>
                </a:solidFill>
                <a:cs typeface="+mn-ea"/>
                <a:sym typeface="+mn-lt"/>
              </a:rPr>
              <a:t>Web</a:t>
            </a:r>
            <a:r>
              <a:rPr lang="zh-CN" altLang="en-US" sz="1200" dirty="0">
                <a:solidFill>
                  <a:schemeClr val="bg1"/>
                </a:solidFill>
                <a:cs typeface="+mn-ea"/>
                <a:sym typeface="+mn-lt"/>
              </a:rPr>
              <a:t>编程，项目的</a:t>
            </a:r>
            <a:r>
              <a:rPr lang="en-US" altLang="zh-CN" sz="1200" dirty="0">
                <a:solidFill>
                  <a:schemeClr val="bg1"/>
                </a:solidFill>
                <a:cs typeface="+mn-ea"/>
                <a:sym typeface="+mn-lt"/>
              </a:rPr>
              <a:t>UI</a:t>
            </a:r>
            <a:r>
              <a:rPr lang="zh-CN" altLang="en-US" sz="1200" dirty="0">
                <a:solidFill>
                  <a:schemeClr val="bg1"/>
                </a:solidFill>
                <a:cs typeface="+mn-ea"/>
                <a:sym typeface="+mn-lt"/>
              </a:rPr>
              <a:t>稍显粗糙，后期会使用更好的框架（</a:t>
            </a:r>
            <a:r>
              <a:rPr lang="en-US" altLang="zh-CN" sz="1200" dirty="0">
                <a:solidFill>
                  <a:schemeClr val="bg1"/>
                </a:solidFill>
                <a:cs typeface="+mn-ea"/>
                <a:sym typeface="+mn-lt"/>
              </a:rPr>
              <a:t>Bootstrap</a:t>
            </a:r>
            <a:r>
              <a:rPr lang="zh-CN" altLang="en-US" sz="1200" dirty="0">
                <a:solidFill>
                  <a:schemeClr val="bg1"/>
                </a:solidFill>
                <a:cs typeface="+mn-ea"/>
                <a:sym typeface="+mn-lt"/>
              </a:rPr>
              <a:t>、</a:t>
            </a:r>
            <a:r>
              <a:rPr lang="en-US" altLang="zh-CN" sz="1200" dirty="0">
                <a:solidFill>
                  <a:schemeClr val="bg1"/>
                </a:solidFill>
                <a:cs typeface="+mn-ea"/>
                <a:sym typeface="+mn-lt"/>
              </a:rPr>
              <a:t>jQuery UI</a:t>
            </a:r>
            <a:r>
              <a:rPr lang="zh-CN" altLang="en-US" sz="1200" dirty="0">
                <a:solidFill>
                  <a:schemeClr val="bg1"/>
                </a:solidFill>
                <a:cs typeface="+mn-ea"/>
                <a:sym typeface="+mn-lt"/>
              </a:rPr>
              <a:t>、</a:t>
            </a:r>
            <a:r>
              <a:rPr lang="en-US" altLang="zh-CN" sz="1200" dirty="0">
                <a:solidFill>
                  <a:schemeClr val="bg1"/>
                </a:solidFill>
                <a:cs typeface="+mn-ea"/>
                <a:sym typeface="+mn-lt"/>
              </a:rPr>
              <a:t>BootMetro</a:t>
            </a:r>
            <a:r>
              <a:rPr lang="zh-CN" altLang="en-US" sz="1200" dirty="0">
                <a:solidFill>
                  <a:schemeClr val="bg1"/>
                </a:solidFill>
                <a:cs typeface="+mn-ea"/>
                <a:sym typeface="+mn-lt"/>
              </a:rPr>
              <a:t>、</a:t>
            </a:r>
            <a:r>
              <a:rPr lang="en-US" altLang="zh-CN" sz="1200" dirty="0">
                <a:solidFill>
                  <a:schemeClr val="bg1"/>
                </a:solidFill>
                <a:cs typeface="+mn-ea"/>
                <a:sym typeface="+mn-lt"/>
              </a:rPr>
              <a:t>AUI</a:t>
            </a:r>
            <a:r>
              <a:rPr lang="zh-CN" altLang="en-US" sz="1200" dirty="0">
                <a:solidFill>
                  <a:schemeClr val="bg1"/>
                </a:solidFill>
                <a:cs typeface="+mn-ea"/>
                <a:sym typeface="+mn-lt"/>
              </a:rPr>
              <a:t>）来实现前端的界面</a:t>
            </a:r>
          </a:p>
        </p:txBody>
      </p:sp>
      <p:sp>
        <p:nvSpPr>
          <p:cNvPr id="5" name="矩形 4"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599206" y="3635028"/>
            <a:ext cx="2530189" cy="645160"/>
          </a:xfrm>
          <a:prstGeom prst="rect">
            <a:avLst/>
          </a:prstGeom>
        </p:spPr>
        <p:txBody>
          <a:bodyPr wrap="square">
            <a:spAutoFit/>
          </a:bodyPr>
          <a:lstStyle/>
          <a:p>
            <a:pPr algn="l">
              <a:lnSpc>
                <a:spcPct val="150000"/>
              </a:lnSpc>
              <a:buClr>
                <a:srgbClr val="E7E6E6">
                  <a:lumMod val="10000"/>
                </a:srgbClr>
              </a:buClr>
            </a:pPr>
            <a:r>
              <a:rPr lang="zh-CN" altLang="en-US" sz="1200" dirty="0">
                <a:solidFill>
                  <a:schemeClr val="bg1"/>
                </a:solidFill>
                <a:cs typeface="+mn-ea"/>
                <a:sym typeface="+mn-lt"/>
              </a:rPr>
              <a:t>由于时间限制还有部分功能有待完善，会尽快弥补</a:t>
            </a:r>
          </a:p>
        </p:txBody>
      </p:sp>
      <p:sp>
        <p:nvSpPr>
          <p:cNvPr id="6" name="矩形 5"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203081" y="2989868"/>
            <a:ext cx="2530189" cy="340734"/>
          </a:xfrm>
          <a:prstGeom prst="rect">
            <a:avLst/>
          </a:prstGeom>
        </p:spPr>
        <p:txBody>
          <a:bodyPr wrap="square">
            <a:spAutoFit/>
          </a:bodyPr>
          <a:lstStyle/>
          <a:p>
            <a:pPr algn="l">
              <a:lnSpc>
                <a:spcPct val="150000"/>
              </a:lnSpc>
              <a:buClr>
                <a:srgbClr val="E7E6E6">
                  <a:lumMod val="10000"/>
                </a:srgbClr>
              </a:buClr>
            </a:pPr>
            <a:endParaRPr lang="en-US" altLang="zh-CN" sz="1200" dirty="0">
              <a:solidFill>
                <a:schemeClr val="bg1"/>
              </a:solidFill>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86895" y="639459"/>
            <a:ext cx="3570208" cy="11079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6600" dirty="0">
                <a:solidFill>
                  <a:prstClr val="white"/>
                </a:solidFill>
                <a:latin typeface="禹卫书法行书简体" panose="02000603000000000000" pitchFamily="2" charset="-122"/>
                <a:ea typeface="禹卫书法行书简体" panose="02000603000000000000" pitchFamily="2" charset="-122"/>
              </a:rPr>
              <a:t>谢谢聆听</a:t>
            </a:r>
            <a:endParaRPr kumimoji="0" lang="zh-CN" altLang="en-US" sz="6600" b="0" i="0" u="none" strike="noStrike" kern="1200" cap="none" spc="0" normalizeH="0" baseline="0" noProof="0" dirty="0">
              <a:ln>
                <a:noFill/>
              </a:ln>
              <a:solidFill>
                <a:prstClr val="white"/>
              </a:solidFill>
              <a:effectLst/>
              <a:uLnTx/>
              <a:uFillTx/>
              <a:latin typeface="禹卫书法行书简体" panose="02000603000000000000" pitchFamily="2" charset="-122"/>
              <a:ea typeface="禹卫书法行书简体" panose="02000603000000000000"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9708" y="313765"/>
            <a:ext cx="3406588" cy="4661647"/>
          </a:xfrm>
          <a:prstGeom prst="rect">
            <a:avLst/>
          </a:prstGeom>
          <a:solidFill>
            <a:srgbClr val="2E69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PA_文本框 14"/>
          <p:cNvSpPr txBox="1"/>
          <p:nvPr>
            <p:custDataLst>
              <p:tags r:id="rId1"/>
            </p:custDataLst>
          </p:nvPr>
        </p:nvSpPr>
        <p:spPr>
          <a:xfrm>
            <a:off x="6877418" y="0"/>
            <a:ext cx="2108270" cy="1015663"/>
          </a:xfrm>
          <a:prstGeom prst="rect">
            <a:avLst/>
          </a:prstGeom>
          <a:noFill/>
        </p:spPr>
        <p:txBody>
          <a:bodyPr wrap="none" rtlCol="0">
            <a:spAutoFit/>
          </a:bodyPr>
          <a:lstStyle/>
          <a:p>
            <a:pPr algn="ctr"/>
            <a:r>
              <a:rPr lang="zh-CN" altLang="en-US" sz="6000">
                <a:solidFill>
                  <a:schemeClr val="bg1"/>
                </a:solidFill>
                <a:latin typeface="禹卫书法行书简体" panose="02000603000000000000" pitchFamily="2" charset="-122"/>
                <a:ea typeface="禹卫书法行书简体" panose="02000603000000000000" pitchFamily="2" charset="-122"/>
              </a:rPr>
              <a:t>目 录</a:t>
            </a:r>
          </a:p>
        </p:txBody>
      </p:sp>
      <p:sp>
        <p:nvSpPr>
          <p:cNvPr id="87" name="矩形 86"/>
          <p:cNvSpPr/>
          <p:nvPr/>
        </p:nvSpPr>
        <p:spPr>
          <a:xfrm>
            <a:off x="644362" y="784586"/>
            <a:ext cx="3009157" cy="461665"/>
          </a:xfrm>
          <a:prstGeom prst="rect">
            <a:avLst/>
          </a:prstGeom>
        </p:spPr>
        <p:txBody>
          <a:bodyPr wrap="none">
            <a:spAutoFit/>
          </a:bodyPr>
          <a:lstStyle/>
          <a:p>
            <a:r>
              <a:rPr lang="en-US" altLang="zh-CN" sz="2400" dirty="0">
                <a:solidFill>
                  <a:schemeClr val="bg1"/>
                </a:solidFill>
                <a:latin typeface="禹卫书法行书简体" panose="02000603000000000000" pitchFamily="2" charset="-122"/>
                <a:ea typeface="禹卫书法行书简体" panose="02000603000000000000" pitchFamily="2" charset="-122"/>
                <a:sym typeface="+mn-lt"/>
              </a:rPr>
              <a:t>01</a:t>
            </a:r>
            <a:r>
              <a:rPr lang="zh-CN" altLang="en-US" sz="2400" dirty="0">
                <a:solidFill>
                  <a:schemeClr val="bg1"/>
                </a:solidFill>
                <a:latin typeface="禹卫书法行书简体" panose="02000603000000000000" pitchFamily="2" charset="-122"/>
                <a:ea typeface="禹卫书法行书简体" panose="02000603000000000000" pitchFamily="2" charset="-122"/>
                <a:sym typeface="+mn-lt"/>
              </a:rPr>
              <a:t>、功能概述及分工</a:t>
            </a:r>
          </a:p>
        </p:txBody>
      </p:sp>
      <p:sp>
        <p:nvSpPr>
          <p:cNvPr id="89" name="矩形 88"/>
          <p:cNvSpPr/>
          <p:nvPr/>
        </p:nvSpPr>
        <p:spPr>
          <a:xfrm>
            <a:off x="644362" y="1800061"/>
            <a:ext cx="2085827" cy="461665"/>
          </a:xfrm>
          <a:prstGeom prst="rect">
            <a:avLst/>
          </a:prstGeom>
        </p:spPr>
        <p:txBody>
          <a:bodyPr wrap="none">
            <a:spAutoFit/>
          </a:bodyPr>
          <a:lstStyle/>
          <a:p>
            <a:r>
              <a:rPr lang="en-US" altLang="zh-CN" sz="2400" dirty="0">
                <a:solidFill>
                  <a:schemeClr val="bg1"/>
                </a:solidFill>
                <a:latin typeface="禹卫书法行书简体" panose="02000603000000000000" pitchFamily="2" charset="-122"/>
                <a:ea typeface="禹卫书法行书简体" panose="02000603000000000000" pitchFamily="2" charset="-122"/>
                <a:sym typeface="+mn-lt"/>
              </a:rPr>
              <a:t>02</a:t>
            </a:r>
            <a:r>
              <a:rPr lang="zh-CN" altLang="en-US" sz="2400" dirty="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sp>
        <p:nvSpPr>
          <p:cNvPr id="91" name="矩形 90"/>
          <p:cNvSpPr/>
          <p:nvPr/>
        </p:nvSpPr>
        <p:spPr>
          <a:xfrm>
            <a:off x="644362" y="2815536"/>
            <a:ext cx="1470274" cy="461665"/>
          </a:xfrm>
          <a:prstGeom prst="rect">
            <a:avLst/>
          </a:prstGeom>
        </p:spPr>
        <p:txBody>
          <a:bodyPr wrap="none">
            <a:spAutoFit/>
          </a:bodyPr>
          <a:lstStyle/>
          <a:p>
            <a:r>
              <a:rPr lang="en-US" altLang="zh-CN" sz="2400" dirty="0">
                <a:solidFill>
                  <a:schemeClr val="bg1"/>
                </a:solidFill>
                <a:latin typeface="禹卫书法行书简体" panose="02000603000000000000" pitchFamily="2" charset="-122"/>
                <a:ea typeface="禹卫书法行书简体" panose="02000603000000000000" pitchFamily="2" charset="-122"/>
                <a:sym typeface="+mn-lt"/>
              </a:rPr>
              <a:t>03</a:t>
            </a:r>
            <a:r>
              <a:rPr lang="zh-CN" altLang="en-US" sz="2400" dirty="0">
                <a:solidFill>
                  <a:schemeClr val="bg1"/>
                </a:solidFill>
                <a:latin typeface="禹卫书法行书简体" panose="02000603000000000000" pitchFamily="2" charset="-122"/>
                <a:ea typeface="禹卫书法行书简体" panose="02000603000000000000" pitchFamily="2" charset="-122"/>
                <a:sym typeface="+mn-lt"/>
              </a:rPr>
              <a:t>、亮点</a:t>
            </a:r>
          </a:p>
        </p:txBody>
      </p:sp>
      <p:sp>
        <p:nvSpPr>
          <p:cNvPr id="93" name="矩形 92"/>
          <p:cNvSpPr/>
          <p:nvPr/>
        </p:nvSpPr>
        <p:spPr>
          <a:xfrm>
            <a:off x="644362" y="3831011"/>
            <a:ext cx="2393604" cy="461665"/>
          </a:xfrm>
          <a:prstGeom prst="rect">
            <a:avLst/>
          </a:prstGeom>
        </p:spPr>
        <p:txBody>
          <a:bodyPr wrap="none">
            <a:spAutoFit/>
          </a:bodyPr>
          <a:lstStyle/>
          <a:p>
            <a:r>
              <a:rPr lang="en-US" altLang="zh-CN" sz="2400" dirty="0">
                <a:solidFill>
                  <a:schemeClr val="bg1"/>
                </a:solidFill>
                <a:latin typeface="禹卫书法行书简体" panose="02000603000000000000" pitchFamily="2" charset="-122"/>
                <a:ea typeface="禹卫书法行书简体" panose="02000603000000000000" pitchFamily="2" charset="-122"/>
                <a:sym typeface="+mn-lt"/>
              </a:rPr>
              <a:t>04</a:t>
            </a:r>
            <a:r>
              <a:rPr lang="zh-CN" altLang="en-US" sz="2400" dirty="0">
                <a:solidFill>
                  <a:schemeClr val="bg1"/>
                </a:solidFill>
                <a:latin typeface="禹卫书法行书简体" panose="02000603000000000000" pitchFamily="2" charset="-122"/>
                <a:ea typeface="禹卫书法行书简体" panose="02000603000000000000" pitchFamily="2" charset="-122"/>
                <a:sym typeface="+mn-lt"/>
              </a:rPr>
              <a:t>、不足与改进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46550" y="102543"/>
            <a:ext cx="1620958" cy="523220"/>
          </a:xfrm>
          <a:prstGeom prst="rect">
            <a:avLst/>
          </a:prstGeom>
        </p:spPr>
        <p:txBody>
          <a:bodyPr wrap="none">
            <a:spAutoFit/>
          </a:bodyPr>
          <a:lstStyle/>
          <a:p>
            <a:pPr algn="ct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功能概述</a:t>
            </a:r>
          </a:p>
        </p:txBody>
      </p:sp>
      <p:sp>
        <p:nvSpPr>
          <p:cNvPr id="3" name="矩形 2"/>
          <p:cNvSpPr/>
          <p:nvPr/>
        </p:nvSpPr>
        <p:spPr>
          <a:xfrm>
            <a:off x="4630170" y="1145720"/>
            <a:ext cx="4492171" cy="3046773"/>
          </a:xfrm>
          <a:prstGeom prst="rect">
            <a:avLst/>
          </a:prstGeom>
          <a:solidFill>
            <a:srgbClr val="2E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p:nvPr/>
        </p:nvSpPr>
        <p:spPr>
          <a:xfrm>
            <a:off x="4630171" y="2305495"/>
            <a:ext cx="4610085" cy="1279133"/>
          </a:xfrm>
          <a:prstGeom prst="rect">
            <a:avLst/>
          </a:prstGeom>
        </p:spPr>
        <p:txBody>
          <a:bodyPr wrap="square">
            <a:spAutoFit/>
          </a:bodyPr>
          <a:lstStyle/>
          <a:p>
            <a:pPr lvl="0" fontAlgn="base">
              <a:lnSpc>
                <a:spcPct val="150000"/>
              </a:lnSpc>
              <a:spcBef>
                <a:spcPct val="0"/>
              </a:spcBef>
              <a:spcAft>
                <a:spcPct val="0"/>
              </a:spcAft>
            </a:pPr>
            <a:r>
              <a:rPr lang="zh-CN" altLang="en-US" sz="1050" dirty="0">
                <a:solidFill>
                  <a:schemeClr val="bg1"/>
                </a:solidFill>
                <a:ea typeface="微软雅黑" panose="020B0503020204020204" pitchFamily="34" charset="-122"/>
                <a:cs typeface="Arial" panose="020B0604020202020204" pitchFamily="34" charset="0"/>
                <a:sym typeface="Calibri" panose="020F0502020204030204" pitchFamily="34" charset="0"/>
              </a:rPr>
              <a:t>举办方：注册活动、发布活动、审核参赛者、公布成绩</a:t>
            </a:r>
            <a:endParaRPr lang="en-US" altLang="zh-CN" sz="1050" dirty="0">
              <a:solidFill>
                <a:schemeClr val="bg1"/>
              </a:solidFill>
              <a:ea typeface="微软雅黑" panose="020B0503020204020204" pitchFamily="34" charset="-122"/>
              <a:cs typeface="Arial" panose="020B0604020202020204" pitchFamily="34" charset="0"/>
              <a:sym typeface="Calibri" panose="020F0502020204030204" pitchFamily="34" charset="0"/>
            </a:endParaRPr>
          </a:p>
          <a:p>
            <a:pPr lvl="0" fontAlgn="base">
              <a:lnSpc>
                <a:spcPct val="150000"/>
              </a:lnSpc>
              <a:spcBef>
                <a:spcPct val="0"/>
              </a:spcBef>
              <a:spcAft>
                <a:spcPct val="0"/>
              </a:spcAft>
            </a:pPr>
            <a:r>
              <a:rPr lang="zh-CN" altLang="en-US" sz="1050" dirty="0">
                <a:solidFill>
                  <a:schemeClr val="bg1"/>
                </a:solidFill>
                <a:ea typeface="微软雅黑" panose="020B0503020204020204" pitchFamily="34" charset="-122"/>
                <a:cs typeface="Arial" panose="020B0604020202020204" pitchFamily="34" charset="0"/>
                <a:sym typeface="Calibri" panose="020F0502020204030204" pitchFamily="34" charset="0"/>
              </a:rPr>
              <a:t>普通用户：查看活动、报名、退赛</a:t>
            </a:r>
            <a:endParaRPr lang="en-US" altLang="zh-CN" sz="1050" dirty="0">
              <a:solidFill>
                <a:schemeClr val="bg1"/>
              </a:solidFill>
              <a:ea typeface="微软雅黑" panose="020B0503020204020204" pitchFamily="34" charset="-122"/>
              <a:cs typeface="Arial" panose="020B0604020202020204" pitchFamily="34" charset="0"/>
              <a:sym typeface="Calibri" panose="020F0502020204030204" pitchFamily="34" charset="0"/>
            </a:endParaRPr>
          </a:p>
          <a:p>
            <a:pPr lvl="0" fontAlgn="base">
              <a:lnSpc>
                <a:spcPct val="150000"/>
              </a:lnSpc>
              <a:spcBef>
                <a:spcPct val="0"/>
              </a:spcBef>
              <a:spcAft>
                <a:spcPct val="0"/>
              </a:spcAft>
            </a:pPr>
            <a:r>
              <a:rPr lang="zh-CN" altLang="en-US" sz="1050" dirty="0">
                <a:solidFill>
                  <a:schemeClr val="bg1"/>
                </a:solidFill>
                <a:ea typeface="微软雅黑" panose="020B0503020204020204" pitchFamily="34" charset="-122"/>
                <a:cs typeface="Arial" panose="020B0604020202020204" pitchFamily="34" charset="0"/>
                <a:sym typeface="Calibri" panose="020F0502020204030204" pitchFamily="34" charset="0"/>
              </a:rPr>
              <a:t>管理员：查看活动、同意申请、拒绝申请</a:t>
            </a:r>
            <a:endParaRPr lang="en-US" altLang="zh-CN" sz="1050" dirty="0">
              <a:solidFill>
                <a:schemeClr val="bg1"/>
              </a:solidFill>
              <a:ea typeface="微软雅黑" panose="020B0503020204020204" pitchFamily="34" charset="-122"/>
              <a:cs typeface="Arial" panose="020B0604020202020204" pitchFamily="34" charset="0"/>
              <a:sym typeface="Calibri" panose="020F0502020204030204" pitchFamily="34" charset="0"/>
            </a:endParaRPr>
          </a:p>
          <a:p>
            <a:pPr lvl="0" fontAlgn="base">
              <a:lnSpc>
                <a:spcPct val="150000"/>
              </a:lnSpc>
              <a:spcBef>
                <a:spcPct val="0"/>
              </a:spcBef>
              <a:spcAft>
                <a:spcPct val="0"/>
              </a:spcAft>
            </a:pPr>
            <a:r>
              <a:rPr lang="zh-CN" altLang="en-US" sz="1050" dirty="0">
                <a:solidFill>
                  <a:schemeClr val="bg1"/>
                </a:solidFill>
                <a:ea typeface="微软雅黑" panose="020B0503020204020204" pitchFamily="34" charset="-122"/>
                <a:cs typeface="Arial" panose="020B0604020202020204" pitchFamily="34" charset="0"/>
                <a:sym typeface="Calibri" panose="020F0502020204030204" pitchFamily="34" charset="0"/>
              </a:rPr>
              <a:t>登录和注册功能</a:t>
            </a:r>
            <a:endParaRPr lang="en-US" altLang="zh-CN" sz="1050" dirty="0">
              <a:solidFill>
                <a:schemeClr val="bg1"/>
              </a:solidFill>
              <a:ea typeface="微软雅黑" panose="020B0503020204020204" pitchFamily="34" charset="-122"/>
              <a:cs typeface="Arial" panose="020B0604020202020204" pitchFamily="34" charset="0"/>
              <a:sym typeface="Calibri" panose="020F0502020204030204" pitchFamily="34" charset="0"/>
            </a:endParaRPr>
          </a:p>
          <a:p>
            <a:pPr lvl="0" fontAlgn="base">
              <a:lnSpc>
                <a:spcPct val="150000"/>
              </a:lnSpc>
              <a:spcBef>
                <a:spcPct val="0"/>
              </a:spcBef>
              <a:spcAft>
                <a:spcPct val="0"/>
              </a:spcAft>
            </a:pPr>
            <a:endParaRPr lang="en-US" altLang="zh-CN" sz="1050" dirty="0">
              <a:solidFill>
                <a:schemeClr val="bg1"/>
              </a:solidFill>
              <a:ea typeface="微软雅黑" panose="020B0503020204020204" pitchFamily="34" charset="-122"/>
              <a:cs typeface="Arial" panose="020B0604020202020204" pitchFamily="34" charset="0"/>
              <a:sym typeface="Calibri" panose="020F0502020204030204" pitchFamily="34" charset="0"/>
            </a:endParaRPr>
          </a:p>
        </p:txBody>
      </p:sp>
      <p:sp>
        <p:nvSpPr>
          <p:cNvPr id="14" name="矩形 13"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p:nvPr/>
        </p:nvSpPr>
        <p:spPr>
          <a:xfrm>
            <a:off x="4933174" y="1643713"/>
            <a:ext cx="3714478" cy="584775"/>
          </a:xfrm>
          <a:prstGeom prst="rect">
            <a:avLst/>
          </a:prstGeom>
        </p:spPr>
        <p:txBody>
          <a:bodyPr wrap="none">
            <a:spAutoFit/>
          </a:bodyPr>
          <a:lstStyle/>
          <a:p>
            <a:r>
              <a:rPr lang="en-US" altLang="zh-CN" sz="3200" dirty="0">
                <a:solidFill>
                  <a:schemeClr val="bg1"/>
                </a:solidFill>
                <a:latin typeface="华文细黑" panose="02010600040101010101" pitchFamily="2" charset="-122"/>
                <a:ea typeface="华文细黑" panose="02010600040101010101" pitchFamily="2" charset="-122"/>
              </a:rPr>
              <a:t>Summary Of Work</a:t>
            </a:r>
            <a:endParaRPr lang="zh-CN" altLang="en-US" sz="3200" dirty="0">
              <a:solidFill>
                <a:schemeClr val="bg1"/>
              </a:solidFill>
              <a:latin typeface="华文细黑" panose="02010600040101010101" pitchFamily="2" charset="-122"/>
              <a:ea typeface="华文细黑" panose="02010600040101010101" pitchFamily="2" charset="-122"/>
            </a:endParaRPr>
          </a:p>
        </p:txBody>
      </p:sp>
      <p:cxnSp>
        <p:nvCxnSpPr>
          <p:cNvPr id="15" name="直接连接符 14"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CxnSpPr/>
          <p:nvPr/>
        </p:nvCxnSpPr>
        <p:spPr>
          <a:xfrm>
            <a:off x="5057158" y="2305495"/>
            <a:ext cx="384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4278" b="2923"/>
          <a:stretch>
            <a:fillRect/>
          </a:stretch>
        </p:blipFill>
        <p:spPr>
          <a:xfrm>
            <a:off x="21659" y="1340436"/>
            <a:ext cx="4610084" cy="28520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CxnSpPr>
            <a:cxnSpLocks/>
          </p:cNvCxnSpPr>
          <p:nvPr/>
        </p:nvCxnSpPr>
        <p:spPr>
          <a:xfrm>
            <a:off x="700286" y="1655012"/>
            <a:ext cx="17099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p:nvPr/>
        </p:nvSpPr>
        <p:spPr>
          <a:xfrm>
            <a:off x="584111" y="1012664"/>
            <a:ext cx="1826141"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rPr>
              <a:t>项目分工</a:t>
            </a:r>
          </a:p>
        </p:txBody>
      </p:sp>
      <p:sp>
        <p:nvSpPr>
          <p:cNvPr id="2" name="椭圆 1"/>
          <p:cNvSpPr/>
          <p:nvPr/>
        </p:nvSpPr>
        <p:spPr>
          <a:xfrm>
            <a:off x="4159761" y="1610525"/>
            <a:ext cx="878810" cy="8788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830296" y="3018240"/>
            <a:ext cx="1537741" cy="894091"/>
          </a:xfrm>
          <a:prstGeom prst="rect">
            <a:avLst/>
          </a:prstGeom>
        </p:spPr>
        <p:txBody>
          <a:bodyPr wrap="square">
            <a:spAutoFit/>
          </a:bodyPr>
          <a:lstStyle/>
          <a:p>
            <a:pPr algn="ctr">
              <a:lnSpc>
                <a:spcPct val="150000"/>
              </a:lnSpc>
              <a:buClr>
                <a:srgbClr val="E7E6E6">
                  <a:lumMod val="10000"/>
                </a:srgbClr>
              </a:buClr>
            </a:pPr>
            <a:r>
              <a:rPr lang="zh-CN" altLang="en-US" sz="1200" dirty="0">
                <a:solidFill>
                  <a:schemeClr val="bg1"/>
                </a:solidFill>
                <a:cs typeface="+mn-ea"/>
                <a:sym typeface="+mn-lt"/>
              </a:rPr>
              <a:t>吴文龙负责管理员模块以及登录和注册功能</a:t>
            </a:r>
            <a:endParaRPr lang="en-US" altLang="zh-CN" sz="1200" dirty="0">
              <a:solidFill>
                <a:schemeClr val="bg1"/>
              </a:solidFill>
              <a:cs typeface="+mn-ea"/>
              <a:sym typeface="+mn-lt"/>
            </a:endParaRPr>
          </a:p>
        </p:txBody>
      </p:sp>
      <p:sp>
        <p:nvSpPr>
          <p:cNvPr id="34" name="矩形 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26686" y="2689258"/>
            <a:ext cx="1544961" cy="338554"/>
          </a:xfrm>
          <a:prstGeom prst="rect">
            <a:avLst/>
          </a:prstGeom>
        </p:spPr>
        <p:txBody>
          <a:bodyPr wrap="square">
            <a:spAutoFit/>
          </a:bodyPr>
          <a:lstStyle/>
          <a:p>
            <a:pPr lvl="0" algn="ctr"/>
            <a:r>
              <a:rPr lang="en-US" altLang="zh-CN" sz="1600" dirty="0">
                <a:solidFill>
                  <a:schemeClr val="bg1"/>
                </a:solidFill>
                <a:latin typeface="华文细黑" panose="02010600040101010101" pitchFamily="2" charset="-122"/>
                <a:ea typeface="华文细黑" panose="02010600040101010101" pitchFamily="2" charset="-122"/>
              </a:rPr>
              <a:t>Summary</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35" name="椭圆 34"/>
          <p:cNvSpPr/>
          <p:nvPr/>
        </p:nvSpPr>
        <p:spPr>
          <a:xfrm>
            <a:off x="5947535" y="1602159"/>
            <a:ext cx="878810" cy="8881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5455064" y="3018240"/>
            <a:ext cx="1735128" cy="340093"/>
          </a:xfrm>
          <a:prstGeom prst="rect">
            <a:avLst/>
          </a:prstGeom>
        </p:spPr>
        <p:txBody>
          <a:bodyPr wrap="square">
            <a:spAutoFit/>
          </a:bodyPr>
          <a:lstStyle/>
          <a:p>
            <a:pPr algn="ctr">
              <a:lnSpc>
                <a:spcPct val="150000"/>
              </a:lnSpc>
              <a:buClr>
                <a:srgbClr val="E7E6E6">
                  <a:lumMod val="10000"/>
                </a:srgbClr>
              </a:buClr>
            </a:pPr>
            <a:r>
              <a:rPr lang="zh-CN" altLang="en-US" sz="1200" dirty="0">
                <a:solidFill>
                  <a:schemeClr val="bg1"/>
                </a:solidFill>
                <a:cs typeface="+mn-ea"/>
                <a:sym typeface="+mn-lt"/>
              </a:rPr>
              <a:t>李政民负责举办方模块</a:t>
            </a:r>
            <a:endParaRPr lang="en-US" altLang="zh-CN" sz="1200" dirty="0">
              <a:solidFill>
                <a:schemeClr val="bg1"/>
              </a:solidFill>
              <a:cs typeface="+mn-ea"/>
              <a:sym typeface="+mn-lt"/>
            </a:endParaRPr>
          </a:p>
        </p:txBody>
      </p:sp>
      <p:sp>
        <p:nvSpPr>
          <p:cNvPr id="38" name="矩形 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648840" y="2689258"/>
            <a:ext cx="1544961" cy="338554"/>
          </a:xfrm>
          <a:prstGeom prst="rect">
            <a:avLst/>
          </a:prstGeom>
        </p:spPr>
        <p:txBody>
          <a:bodyPr wrap="square">
            <a:spAutoFit/>
          </a:bodyPr>
          <a:lstStyle/>
          <a:p>
            <a:pPr lvl="0" algn="ctr"/>
            <a:r>
              <a:rPr lang="en-US" altLang="zh-CN" sz="1600" dirty="0">
                <a:solidFill>
                  <a:schemeClr val="bg1"/>
                </a:solidFill>
                <a:latin typeface="华文细黑" panose="02010600040101010101" pitchFamily="2" charset="-122"/>
                <a:ea typeface="华文细黑" panose="02010600040101010101" pitchFamily="2" charset="-122"/>
              </a:rPr>
              <a:t>Summary</a:t>
            </a:r>
            <a:endParaRPr lang="zh-CN" altLang="en-US" sz="1600">
              <a:solidFill>
                <a:schemeClr val="bg1"/>
              </a:solidFill>
              <a:latin typeface="华文细黑" panose="02010600040101010101" pitchFamily="2" charset="-122"/>
              <a:ea typeface="华文细黑" panose="02010600040101010101" pitchFamily="2" charset="-122"/>
            </a:endParaRPr>
          </a:p>
        </p:txBody>
      </p:sp>
      <p:sp>
        <p:nvSpPr>
          <p:cNvPr id="42" name="椭圆 41"/>
          <p:cNvSpPr/>
          <p:nvPr/>
        </p:nvSpPr>
        <p:spPr>
          <a:xfrm>
            <a:off x="7720652" y="1645813"/>
            <a:ext cx="878810" cy="8881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7190193" y="3018240"/>
            <a:ext cx="1953808" cy="1840953"/>
          </a:xfrm>
          <a:prstGeom prst="rect">
            <a:avLst/>
          </a:prstGeom>
        </p:spPr>
        <p:txBody>
          <a:bodyPr wrap="square">
            <a:spAutoFit/>
          </a:bodyPr>
          <a:lstStyle/>
          <a:p>
            <a:pPr algn="ctr">
              <a:lnSpc>
                <a:spcPct val="150000"/>
              </a:lnSpc>
              <a:buClr>
                <a:srgbClr val="E7E6E6">
                  <a:lumMod val="10000"/>
                </a:srgbClr>
              </a:buClr>
            </a:pPr>
            <a:r>
              <a:rPr lang="zh-CN" altLang="en-US" sz="1100" dirty="0">
                <a:solidFill>
                  <a:schemeClr val="bg1"/>
                </a:solidFill>
                <a:latin typeface="+mn-ea"/>
              </a:rPr>
              <a:t>孙元锴协助队长分析应用需求，设计主要的类和方法；负责</a:t>
            </a:r>
            <a:r>
              <a:rPr lang="en-US" altLang="zh-CN" sz="1100" dirty="0">
                <a:solidFill>
                  <a:schemeClr val="bg1"/>
                </a:solidFill>
                <a:latin typeface="+mn-ea"/>
              </a:rPr>
              <a:t>Model</a:t>
            </a:r>
            <a:r>
              <a:rPr lang="zh-CN" altLang="en-US" sz="1100" dirty="0">
                <a:solidFill>
                  <a:schemeClr val="bg1"/>
                </a:solidFill>
                <a:latin typeface="+mn-ea"/>
              </a:rPr>
              <a:t>层的</a:t>
            </a:r>
            <a:r>
              <a:rPr lang="en-US" altLang="zh-CN" sz="1100" dirty="0">
                <a:solidFill>
                  <a:schemeClr val="bg1"/>
                </a:solidFill>
                <a:latin typeface="+mn-ea"/>
              </a:rPr>
              <a:t>Event</a:t>
            </a:r>
            <a:r>
              <a:rPr lang="zh-CN" altLang="en-US" sz="1100" dirty="0">
                <a:solidFill>
                  <a:schemeClr val="bg1"/>
                </a:solidFill>
                <a:latin typeface="+mn-ea"/>
              </a:rPr>
              <a:t>类和</a:t>
            </a:r>
            <a:r>
              <a:rPr lang="en-US" altLang="zh-CN" sz="1100" dirty="0" err="1">
                <a:solidFill>
                  <a:schemeClr val="bg1"/>
                </a:solidFill>
                <a:latin typeface="+mn-ea"/>
              </a:rPr>
              <a:t>EventParticipant</a:t>
            </a:r>
            <a:r>
              <a:rPr lang="zh-CN" altLang="en-US" sz="1100" dirty="0">
                <a:solidFill>
                  <a:schemeClr val="bg1"/>
                </a:solidFill>
                <a:latin typeface="+mn-ea"/>
              </a:rPr>
              <a:t>类，及其在</a:t>
            </a:r>
            <a:r>
              <a:rPr lang="en-US" altLang="zh-CN" sz="1100" dirty="0">
                <a:solidFill>
                  <a:schemeClr val="bg1"/>
                </a:solidFill>
                <a:latin typeface="+mn-ea"/>
              </a:rPr>
              <a:t>Controller</a:t>
            </a:r>
            <a:r>
              <a:rPr lang="zh-CN" altLang="en-US" sz="1100" dirty="0">
                <a:solidFill>
                  <a:schemeClr val="bg1"/>
                </a:solidFill>
                <a:latin typeface="+mn-ea"/>
              </a:rPr>
              <a:t>层和</a:t>
            </a:r>
            <a:r>
              <a:rPr lang="en-US" altLang="zh-CN" sz="1100" dirty="0">
                <a:solidFill>
                  <a:schemeClr val="bg1"/>
                </a:solidFill>
                <a:latin typeface="+mn-ea"/>
              </a:rPr>
              <a:t>View</a:t>
            </a:r>
            <a:r>
              <a:rPr lang="zh-CN" altLang="en-US" sz="1100" dirty="0">
                <a:solidFill>
                  <a:schemeClr val="bg1"/>
                </a:solidFill>
                <a:latin typeface="+mn-ea"/>
              </a:rPr>
              <a:t>层的内容；检验页面逻辑，排除异常和报错。</a:t>
            </a:r>
            <a:endParaRPr lang="en-US" altLang="zh-CN" sz="1100" dirty="0">
              <a:solidFill>
                <a:schemeClr val="bg1"/>
              </a:solidFill>
              <a:latin typeface="+mn-ea"/>
              <a:cs typeface="+mn-ea"/>
              <a:sym typeface="+mn-lt"/>
            </a:endParaRPr>
          </a:p>
        </p:txBody>
      </p:sp>
      <p:sp>
        <p:nvSpPr>
          <p:cNvPr id="44" name="矩形 4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7387577" y="2689258"/>
            <a:ext cx="1544961" cy="338554"/>
          </a:xfrm>
          <a:prstGeom prst="rect">
            <a:avLst/>
          </a:prstGeom>
        </p:spPr>
        <p:txBody>
          <a:bodyPr wrap="square">
            <a:spAutoFit/>
          </a:bodyPr>
          <a:lstStyle/>
          <a:p>
            <a:pPr lvl="0" algn="ctr"/>
            <a:r>
              <a:rPr lang="en-US" altLang="zh-CN" sz="1600" dirty="0">
                <a:solidFill>
                  <a:schemeClr val="bg1"/>
                </a:solidFill>
                <a:latin typeface="华文细黑" panose="02010600040101010101" pitchFamily="2" charset="-122"/>
                <a:ea typeface="华文细黑" panose="02010600040101010101" pitchFamily="2" charset="-122"/>
              </a:rPr>
              <a:t>Summary</a:t>
            </a:r>
            <a:endParaRPr lang="zh-CN" altLang="en-US" sz="1600">
              <a:solidFill>
                <a:schemeClr val="bg1"/>
              </a:solidFill>
              <a:latin typeface="华文细黑" panose="02010600040101010101" pitchFamily="2" charset="-122"/>
              <a:ea typeface="华文细黑" panose="02010600040101010101" pitchFamily="2" charset="-122"/>
            </a:endParaRPr>
          </a:p>
        </p:txBody>
      </p:sp>
      <p:grpSp>
        <p:nvGrpSpPr>
          <p:cNvPr id="45" name="Group 112"/>
          <p:cNvGrpSpPr/>
          <p:nvPr/>
        </p:nvGrpSpPr>
        <p:grpSpPr>
          <a:xfrm>
            <a:off x="7980167" y="1921349"/>
            <a:ext cx="359779" cy="337063"/>
            <a:chOff x="5368132" y="3540125"/>
            <a:chExt cx="465138" cy="435769"/>
          </a:xfrm>
          <a:solidFill>
            <a:schemeClr val="bg1"/>
          </a:solidFill>
        </p:grpSpPr>
        <p:sp>
          <p:nvSpPr>
            <p:cNvPr id="46"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7"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8" name="AutoShape 112"/>
          <p:cNvSpPr/>
          <p:nvPr/>
        </p:nvSpPr>
        <p:spPr bwMode="auto">
          <a:xfrm>
            <a:off x="6206758" y="1876725"/>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49" name="组合 48"/>
          <p:cNvGrpSpPr/>
          <p:nvPr/>
        </p:nvGrpSpPr>
        <p:grpSpPr>
          <a:xfrm>
            <a:off x="4475761" y="1876725"/>
            <a:ext cx="246811" cy="359779"/>
            <a:chOff x="2528974" y="2863357"/>
            <a:chExt cx="246811" cy="359779"/>
          </a:xfrm>
          <a:solidFill>
            <a:schemeClr val="bg1"/>
          </a:solidFill>
        </p:grpSpPr>
        <p:sp>
          <p:nvSpPr>
            <p:cNvPr id="50"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1"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1" name="椭圆 20">
            <a:extLst>
              <a:ext uri="{FF2B5EF4-FFF2-40B4-BE49-F238E27FC236}">
                <a16:creationId xmlns:a16="http://schemas.microsoft.com/office/drawing/2014/main" id="{BC6F882A-5CAB-41A5-A91F-3B61F2109085}"/>
              </a:ext>
            </a:extLst>
          </p:cNvPr>
          <p:cNvSpPr/>
          <p:nvPr/>
        </p:nvSpPr>
        <p:spPr>
          <a:xfrm>
            <a:off x="2420773" y="1637395"/>
            <a:ext cx="878810" cy="8881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a:extLst>
              <a:ext uri="{FF2B5EF4-FFF2-40B4-BE49-F238E27FC236}">
                <a16:creationId xmlns:a16="http://schemas.microsoft.com/office/drawing/2014/main" id="{FA1C4535-DCC5-4460-9F3D-A0B5721AFB42}"/>
              </a:ext>
            </a:extLst>
          </p:cNvPr>
          <p:cNvSpPr/>
          <p:nvPr/>
        </p:nvSpPr>
        <p:spPr>
          <a:xfrm>
            <a:off x="2091308" y="3009822"/>
            <a:ext cx="1537741" cy="704552"/>
          </a:xfrm>
          <a:prstGeom prst="rect">
            <a:avLst/>
          </a:prstGeom>
        </p:spPr>
        <p:txBody>
          <a:bodyPr wrap="square">
            <a:spAutoFit/>
          </a:bodyPr>
          <a:lstStyle/>
          <a:p>
            <a:pPr algn="ctr">
              <a:lnSpc>
                <a:spcPct val="150000"/>
              </a:lnSpc>
              <a:buClr>
                <a:srgbClr val="E7E6E6">
                  <a:lumMod val="10000"/>
                </a:srgbClr>
              </a:buClr>
            </a:pPr>
            <a:r>
              <a:rPr lang="zh-CN" altLang="en-US" sz="1400" dirty="0">
                <a:solidFill>
                  <a:schemeClr val="bg1"/>
                </a:solidFill>
                <a:cs typeface="+mn-ea"/>
                <a:sym typeface="+mn-lt"/>
              </a:rPr>
              <a:t>颜塨洵负责普通用户模块</a:t>
            </a:r>
            <a:endParaRPr lang="en-US" altLang="zh-CN" sz="1400" dirty="0">
              <a:solidFill>
                <a:schemeClr val="bg1"/>
              </a:solidFill>
              <a:cs typeface="+mn-ea"/>
              <a:sym typeface="+mn-lt"/>
            </a:endParaRPr>
          </a:p>
        </p:txBody>
      </p:sp>
      <p:grpSp>
        <p:nvGrpSpPr>
          <p:cNvPr id="24" name="Group 112">
            <a:extLst>
              <a:ext uri="{FF2B5EF4-FFF2-40B4-BE49-F238E27FC236}">
                <a16:creationId xmlns:a16="http://schemas.microsoft.com/office/drawing/2014/main" id="{57F5DDC7-5486-47A2-9B58-89B742F2E4F0}"/>
              </a:ext>
            </a:extLst>
          </p:cNvPr>
          <p:cNvGrpSpPr/>
          <p:nvPr/>
        </p:nvGrpSpPr>
        <p:grpSpPr>
          <a:xfrm>
            <a:off x="2680288" y="1912931"/>
            <a:ext cx="359779" cy="337063"/>
            <a:chOff x="5368132" y="3540125"/>
            <a:chExt cx="465138" cy="435769"/>
          </a:xfrm>
          <a:solidFill>
            <a:schemeClr val="bg1"/>
          </a:solidFill>
        </p:grpSpPr>
        <p:sp>
          <p:nvSpPr>
            <p:cNvPr id="25" name="AutoShape 110">
              <a:extLst>
                <a:ext uri="{FF2B5EF4-FFF2-40B4-BE49-F238E27FC236}">
                  <a16:creationId xmlns:a16="http://schemas.microsoft.com/office/drawing/2014/main" id="{B4A2D9B7-C74C-454E-9BFF-4376D1ED5371}"/>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111">
              <a:extLst>
                <a:ext uri="{FF2B5EF4-FFF2-40B4-BE49-F238E27FC236}">
                  <a16:creationId xmlns:a16="http://schemas.microsoft.com/office/drawing/2014/main" id="{3167BFC4-3CC2-46C5-B99B-C4EF7CBBC0E0}"/>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98B82060-86DA-4836-A431-0B771D0E677D}"/>
              </a:ext>
            </a:extLst>
          </p:cNvPr>
          <p:cNvSpPr/>
          <p:nvPr/>
        </p:nvSpPr>
        <p:spPr>
          <a:xfrm>
            <a:off x="2125796" y="2665964"/>
            <a:ext cx="1544961" cy="338554"/>
          </a:xfrm>
          <a:prstGeom prst="rect">
            <a:avLst/>
          </a:prstGeom>
        </p:spPr>
        <p:txBody>
          <a:bodyPr wrap="square">
            <a:spAutoFit/>
          </a:bodyPr>
          <a:lstStyle/>
          <a:p>
            <a:pPr lvl="0" algn="ctr"/>
            <a:r>
              <a:rPr lang="en-US" altLang="zh-CN" sz="1600" dirty="0">
                <a:solidFill>
                  <a:schemeClr val="bg1"/>
                </a:solidFill>
                <a:latin typeface="华文细黑" panose="02010600040101010101" pitchFamily="2" charset="-122"/>
                <a:ea typeface="华文细黑" panose="02010600040101010101" pitchFamily="2" charset="-122"/>
              </a:rPr>
              <a:t>Summary</a:t>
            </a:r>
            <a:endParaRPr lang="zh-CN" altLang="en-US" sz="16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712127" y="1779389"/>
            <a:ext cx="2530189" cy="891911"/>
          </a:xfrm>
          <a:prstGeom prst="rect">
            <a:avLst/>
          </a:prstGeom>
        </p:spPr>
        <p:txBody>
          <a:bodyPr wrap="square">
            <a:spAutoFit/>
          </a:bodyPr>
          <a:lstStyle/>
          <a:p>
            <a:pPr algn="r">
              <a:lnSpc>
                <a:spcPct val="150000"/>
              </a:lnSpc>
              <a:buClr>
                <a:srgbClr val="E7E6E6">
                  <a:lumMod val="10000"/>
                </a:srgbClr>
              </a:buClr>
            </a:pPr>
            <a:r>
              <a:rPr lang="zh-CN" altLang="en-US" sz="1200" dirty="0">
                <a:solidFill>
                  <a:schemeClr val="bg1"/>
                </a:solidFill>
                <a:cs typeface="+mn-ea"/>
                <a:sym typeface="+mn-lt"/>
              </a:rPr>
              <a:t>会按照待审核、已同意、已拒绝、待撤销的四个板块去展示所有的活动</a:t>
            </a:r>
            <a:r>
              <a:rPr lang="en-US" altLang="zh-CN" sz="1050" dirty="0">
                <a:solidFill>
                  <a:schemeClr val="bg1"/>
                </a:solidFill>
                <a:cs typeface="+mn-ea"/>
                <a:sym typeface="+mn-lt"/>
              </a:rPr>
              <a:t>. </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46603" y="1252956"/>
            <a:ext cx="2364047" cy="461665"/>
          </a:xfrm>
          <a:prstGeom prst="rect">
            <a:avLst/>
          </a:prstGeom>
        </p:spPr>
        <p:txBody>
          <a:bodyPr wrap="square">
            <a:spAutoFit/>
          </a:bodyPr>
          <a:lstStyle/>
          <a:p>
            <a:pPr lvl="0" algn="r"/>
            <a:r>
              <a:rPr lang="zh-CN" altLang="en-US" sz="2400" dirty="0">
                <a:solidFill>
                  <a:schemeClr val="bg1"/>
                </a:solidFill>
                <a:latin typeface="华文细黑" panose="02010600040101010101" pitchFamily="2" charset="-122"/>
                <a:ea typeface="华文细黑" panose="02010600040101010101" pitchFamily="2" charset="-122"/>
              </a:rPr>
              <a:t>查看所有活动</a:t>
            </a:r>
          </a:p>
        </p:txBody>
      </p:sp>
      <p:sp>
        <p:nvSpPr>
          <p:cNvPr id="29" name="矩形 28"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80461" y="3451700"/>
            <a:ext cx="2530189" cy="617092"/>
          </a:xfrm>
          <a:prstGeom prst="rect">
            <a:avLst/>
          </a:prstGeom>
        </p:spPr>
        <p:txBody>
          <a:bodyPr wrap="square">
            <a:spAutoFit/>
          </a:bodyPr>
          <a:lstStyle/>
          <a:p>
            <a:pPr algn="r">
              <a:lnSpc>
                <a:spcPct val="150000"/>
              </a:lnSpc>
              <a:buClr>
                <a:srgbClr val="E7E6E6">
                  <a:lumMod val="10000"/>
                </a:srgbClr>
              </a:buClr>
            </a:pPr>
            <a:r>
              <a:rPr lang="zh-CN" altLang="en-US" sz="1200" dirty="0">
                <a:solidFill>
                  <a:schemeClr val="bg1"/>
                </a:solidFill>
                <a:cs typeface="+mn-ea"/>
                <a:sym typeface="+mn-lt"/>
              </a:rPr>
              <a:t>活动符合要求就会同意并修改活动状态</a:t>
            </a:r>
            <a:endParaRPr lang="en-US" altLang="zh-CN" sz="1200" dirty="0">
              <a:solidFill>
                <a:schemeClr val="bg1"/>
              </a:solidFill>
              <a:cs typeface="+mn-ea"/>
              <a:sym typeface="+mn-lt"/>
            </a:endParaRP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63531" y="2989899"/>
            <a:ext cx="2364047" cy="461665"/>
          </a:xfrm>
          <a:prstGeom prst="rect">
            <a:avLst/>
          </a:prstGeom>
        </p:spPr>
        <p:txBody>
          <a:bodyPr wrap="square">
            <a:spAutoFit/>
          </a:bodyPr>
          <a:lstStyle/>
          <a:p>
            <a:pPr lvl="0" algn="r"/>
            <a:r>
              <a:rPr lang="zh-CN" altLang="en-US" sz="2400" dirty="0">
                <a:solidFill>
                  <a:schemeClr val="bg1"/>
                </a:solidFill>
                <a:latin typeface="华文细黑" panose="02010600040101010101" pitchFamily="2" charset="-122"/>
                <a:ea typeface="华文细黑" panose="02010600040101010101" pitchFamily="2" charset="-122"/>
              </a:rPr>
              <a:t>同意活动申请</a:t>
            </a:r>
          </a:p>
        </p:txBody>
      </p:sp>
      <p:sp>
        <p:nvSpPr>
          <p:cNvPr id="34" name="矩形 33"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299492" y="1754022"/>
            <a:ext cx="2530189" cy="381386"/>
          </a:xfrm>
          <a:prstGeom prst="rect">
            <a:avLst/>
          </a:prstGeom>
        </p:spPr>
        <p:txBody>
          <a:bodyPr wrap="square">
            <a:spAutoFit/>
          </a:bodyPr>
          <a:lstStyle/>
          <a:p>
            <a:pPr>
              <a:lnSpc>
                <a:spcPct val="150000"/>
              </a:lnSpc>
              <a:buClr>
                <a:srgbClr val="E7E6E6">
                  <a:lumMod val="10000"/>
                </a:srgbClr>
              </a:buClr>
            </a:pPr>
            <a:r>
              <a:rPr lang="zh-CN" altLang="en-US" sz="1400" dirty="0">
                <a:solidFill>
                  <a:schemeClr val="bg1"/>
                </a:solidFill>
                <a:cs typeface="+mn-ea"/>
                <a:sym typeface="+mn-lt"/>
              </a:rPr>
              <a:t>活动不符合要求就应该拒绝</a:t>
            </a:r>
            <a:endParaRPr lang="en-US" altLang="zh-CN" sz="1400" dirty="0">
              <a:solidFill>
                <a:schemeClr val="bg1"/>
              </a:solidFill>
              <a:cs typeface="+mn-ea"/>
              <a:sym typeface="+mn-lt"/>
            </a:endParaRP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99492" y="1466639"/>
            <a:ext cx="2364047" cy="338554"/>
          </a:xfrm>
          <a:prstGeom prst="rect">
            <a:avLst/>
          </a:prstGeom>
        </p:spPr>
        <p:txBody>
          <a:bodyPr wrap="square">
            <a:spAutoFit/>
          </a:bodyPr>
          <a:lstStyle/>
          <a:p>
            <a:pPr lvl="0"/>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52" name="组合 51"/>
          <p:cNvGrpSpPr/>
          <p:nvPr/>
        </p:nvGrpSpPr>
        <p:grpSpPr>
          <a:xfrm>
            <a:off x="3232150" y="1312203"/>
            <a:ext cx="2732708" cy="2722293"/>
            <a:chOff x="2905432" y="1063932"/>
            <a:chExt cx="3333136" cy="3320435"/>
          </a:xfrm>
        </p:grpSpPr>
        <p:sp>
          <p:nvSpPr>
            <p:cNvPr id="53" name="泪滴形 52"/>
            <p:cNvSpPr/>
            <p:nvPr/>
          </p:nvSpPr>
          <p:spPr>
            <a:xfrm>
              <a:off x="3200400" y="2717800"/>
              <a:ext cx="1371600" cy="1371599"/>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泪滴形 53"/>
            <p:cNvSpPr/>
            <p:nvPr/>
          </p:nvSpPr>
          <p:spPr>
            <a:xfrm rot="10800000">
              <a:off x="4572000" y="1358900"/>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泪滴形 54"/>
            <p:cNvSpPr/>
            <p:nvPr/>
          </p:nvSpPr>
          <p:spPr>
            <a:xfrm rot="5400000">
              <a:off x="3200400" y="1358900"/>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泪滴形 55"/>
            <p:cNvSpPr/>
            <p:nvPr/>
          </p:nvSpPr>
          <p:spPr>
            <a:xfrm rot="16200000">
              <a:off x="4572000" y="2717801"/>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泪滴形 56"/>
            <p:cNvSpPr/>
            <p:nvPr/>
          </p:nvSpPr>
          <p:spPr>
            <a:xfrm rot="10800000">
              <a:off x="4572000" y="1063932"/>
              <a:ext cx="1666568" cy="1666568"/>
            </a:xfrm>
            <a:prstGeom prst="teardrop">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泪滴形 57"/>
            <p:cNvSpPr/>
            <p:nvPr/>
          </p:nvSpPr>
          <p:spPr>
            <a:xfrm rot="10800000" flipH="1" flipV="1">
              <a:off x="2905432" y="2717799"/>
              <a:ext cx="1666568" cy="1666568"/>
            </a:xfrm>
            <a:prstGeom prst="teardrop">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9" name="矩形 58"/>
          <p:cNvSpPr/>
          <p:nvPr/>
        </p:nvSpPr>
        <p:spPr>
          <a:xfrm>
            <a:off x="2564207" y="102543"/>
            <a:ext cx="3985643" cy="52322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Administrator</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功能概述</a:t>
            </a:r>
          </a:p>
        </p:txBody>
      </p:sp>
      <p:sp>
        <p:nvSpPr>
          <p:cNvPr id="60" name="Rectangle 120"/>
          <p:cNvSpPr/>
          <p:nvPr/>
        </p:nvSpPr>
        <p:spPr>
          <a:xfrm>
            <a:off x="3010650" y="551748"/>
            <a:ext cx="3122699" cy="486352"/>
          </a:xfrm>
          <a:prstGeom prst="rect">
            <a:avLst/>
          </a:prstGeom>
        </p:spPr>
        <p:txBody>
          <a:bodyPr wrap="square">
            <a:spAutoFit/>
          </a:bodyPr>
          <a:lstStyle/>
          <a:p>
            <a:pPr algn="ctr" defTabSz="685165">
              <a:lnSpc>
                <a:spcPct val="150000"/>
              </a:lnSpc>
            </a:pPr>
            <a:r>
              <a:rPr lang="id-ID" sz="900">
                <a:solidFill>
                  <a:schemeClr val="bg1"/>
                </a:solidFill>
                <a:cs typeface="+mn-ea"/>
                <a:sym typeface="+mn-lt"/>
              </a:rPr>
              <a:t>Geplis dipsam volorib vendian debist lignist quantium temab ium exper</a:t>
            </a:r>
          </a:p>
        </p:txBody>
      </p:sp>
      <p:sp>
        <p:nvSpPr>
          <p:cNvPr id="26" name="AutoShape 112"/>
          <p:cNvSpPr/>
          <p:nvPr/>
        </p:nvSpPr>
        <p:spPr bwMode="auto">
          <a:xfrm>
            <a:off x="4910318" y="1886883"/>
            <a:ext cx="430273" cy="42837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7" name="组合 26"/>
          <p:cNvGrpSpPr/>
          <p:nvPr/>
        </p:nvGrpSpPr>
        <p:grpSpPr>
          <a:xfrm>
            <a:off x="3922120" y="2926950"/>
            <a:ext cx="294692" cy="429576"/>
            <a:chOff x="2528974" y="2863357"/>
            <a:chExt cx="246811" cy="359779"/>
          </a:xfrm>
          <a:solidFill>
            <a:schemeClr val="bg1"/>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2" name="组合 31"/>
          <p:cNvGrpSpPr/>
          <p:nvPr/>
        </p:nvGrpSpPr>
        <p:grpSpPr>
          <a:xfrm>
            <a:off x="4840021" y="2936540"/>
            <a:ext cx="428843" cy="428843"/>
            <a:chOff x="3191434" y="2145028"/>
            <a:chExt cx="359165" cy="359165"/>
          </a:xfrm>
          <a:solidFill>
            <a:schemeClr val="bg1"/>
          </a:solidFill>
        </p:grpSpPr>
        <p:sp>
          <p:nvSpPr>
            <p:cNvPr id="3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0" name="组合 39"/>
          <p:cNvGrpSpPr/>
          <p:nvPr/>
        </p:nvGrpSpPr>
        <p:grpSpPr>
          <a:xfrm flipH="1">
            <a:off x="3855045" y="1903962"/>
            <a:ext cx="428843" cy="428843"/>
            <a:chOff x="2473104" y="2145028"/>
            <a:chExt cx="359165" cy="359165"/>
          </a:xfrm>
          <a:solidFill>
            <a:schemeClr val="bg1"/>
          </a:solidFill>
        </p:grpSpPr>
        <p:sp>
          <p:nvSpPr>
            <p:cNvPr id="4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3" name="矩形 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1A02FF16-1EFC-46D3-AFE4-E2E2524197F7}"/>
              </a:ext>
            </a:extLst>
          </p:cNvPr>
          <p:cNvSpPr/>
          <p:nvPr/>
        </p:nvSpPr>
        <p:spPr>
          <a:xfrm>
            <a:off x="5961088" y="1235805"/>
            <a:ext cx="2364047" cy="461665"/>
          </a:xfrm>
          <a:prstGeom prst="rect">
            <a:avLst/>
          </a:prstGeom>
        </p:spPr>
        <p:txBody>
          <a:bodyPr wrap="square">
            <a:spAutoFit/>
          </a:bodyPr>
          <a:lstStyle/>
          <a:p>
            <a:pPr lvl="0" algn="r"/>
            <a:r>
              <a:rPr lang="zh-CN" altLang="en-US" sz="2400" dirty="0">
                <a:solidFill>
                  <a:schemeClr val="bg1"/>
                </a:solidFill>
                <a:latin typeface="华文细黑" panose="02010600040101010101" pitchFamily="2" charset="-122"/>
                <a:ea typeface="华文细黑" panose="02010600040101010101" pitchFamily="2" charset="-122"/>
              </a:rPr>
              <a:t>拒绝活动申请</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552216" y="1970693"/>
            <a:ext cx="2530189" cy="645160"/>
          </a:xfrm>
          <a:prstGeom prst="rect">
            <a:avLst/>
          </a:prstGeom>
        </p:spPr>
        <p:txBody>
          <a:bodyPr wrap="square">
            <a:spAutoFit/>
          </a:bodyPr>
          <a:lstStyle/>
          <a:p>
            <a:pPr algn="l">
              <a:lnSpc>
                <a:spcPct val="150000"/>
              </a:lnSpc>
              <a:buClr>
                <a:srgbClr val="E7E6E6">
                  <a:lumMod val="10000"/>
                </a:srgbClr>
              </a:buClr>
            </a:pPr>
            <a:r>
              <a:rPr lang="zh-CN" altLang="en-US" sz="1200" dirty="0">
                <a:solidFill>
                  <a:schemeClr val="bg1"/>
                </a:solidFill>
                <a:cs typeface="+mn-ea"/>
                <a:sym typeface="+mn-lt"/>
              </a:rPr>
              <a:t>查看赞助者自身的姓名、邮箱、电话号码、协会组织等信息</a:t>
            </a:r>
          </a:p>
        </p:txBody>
      </p:sp>
      <p:sp>
        <p:nvSpPr>
          <p:cNvPr id="15" name="矩形 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35877" y="1466775"/>
            <a:ext cx="2364047" cy="460375"/>
          </a:xfrm>
          <a:prstGeom prst="rect">
            <a:avLst/>
          </a:prstGeom>
        </p:spPr>
        <p:txBody>
          <a:bodyPr wrap="square">
            <a:spAutoFit/>
          </a:bodyPr>
          <a:lstStyle/>
          <a:p>
            <a:pPr lvl="0" algn="r"/>
            <a:r>
              <a:rPr lang="zh-CN" altLang="en-US" sz="2400" dirty="0">
                <a:solidFill>
                  <a:schemeClr val="bg1"/>
                </a:solidFill>
                <a:latin typeface="华文细黑" panose="02010600040101010101" pitchFamily="2" charset="-122"/>
                <a:ea typeface="华文细黑" panose="02010600040101010101" pitchFamily="2" charset="-122"/>
              </a:rPr>
              <a:t>查看信息</a:t>
            </a:r>
          </a:p>
        </p:txBody>
      </p:sp>
      <p:sp>
        <p:nvSpPr>
          <p:cNvPr id="29" name="矩形 28"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01111" y="3614260"/>
            <a:ext cx="2530189" cy="645160"/>
          </a:xfrm>
          <a:prstGeom prst="rect">
            <a:avLst/>
          </a:prstGeom>
        </p:spPr>
        <p:txBody>
          <a:bodyPr wrap="square">
            <a:spAutoFit/>
          </a:bodyPr>
          <a:lstStyle/>
          <a:p>
            <a:pPr algn="l">
              <a:lnSpc>
                <a:spcPct val="150000"/>
              </a:lnSpc>
              <a:buClr>
                <a:srgbClr val="E7E6E6">
                  <a:lumMod val="10000"/>
                </a:srgbClr>
              </a:buClr>
            </a:pPr>
            <a:r>
              <a:rPr lang="zh-CN" altLang="en-US" sz="1200">
                <a:solidFill>
                  <a:schemeClr val="bg1"/>
                </a:solidFill>
                <a:cs typeface="+mn-ea"/>
                <a:sym typeface="+mn-lt"/>
              </a:rPr>
              <a:t>审核参与者的报名，让每个寄乐于活动的民众尽情享受</a:t>
            </a:r>
          </a:p>
        </p:txBody>
      </p:sp>
      <p:sp>
        <p:nvSpPr>
          <p:cNvPr id="30" name="矩形 2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35877" y="3164317"/>
            <a:ext cx="2364047" cy="460375"/>
          </a:xfrm>
          <a:prstGeom prst="rect">
            <a:avLst/>
          </a:prstGeom>
        </p:spPr>
        <p:txBody>
          <a:bodyPr wrap="square">
            <a:spAutoFit/>
          </a:bodyPr>
          <a:lstStyle/>
          <a:p>
            <a:pPr lvl="0" algn="r"/>
            <a:r>
              <a:rPr lang="en-US" altLang="zh-CN" sz="2400" dirty="0">
                <a:solidFill>
                  <a:schemeClr val="bg1"/>
                </a:solidFill>
                <a:latin typeface="华文细黑" panose="02010600040101010101" pitchFamily="2" charset="-122"/>
                <a:ea typeface="华文细黑" panose="02010600040101010101" pitchFamily="2" charset="-122"/>
              </a:rPr>
              <a:t>审核报名</a:t>
            </a:r>
          </a:p>
        </p:txBody>
      </p:sp>
      <p:sp>
        <p:nvSpPr>
          <p:cNvPr id="34" name="矩形 33"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133122" y="1970557"/>
            <a:ext cx="2530189" cy="645160"/>
          </a:xfrm>
          <a:prstGeom prst="rect">
            <a:avLst/>
          </a:prstGeom>
        </p:spPr>
        <p:txBody>
          <a:bodyPr wrap="square">
            <a:spAutoFit/>
          </a:bodyPr>
          <a:lstStyle/>
          <a:p>
            <a:pPr>
              <a:lnSpc>
                <a:spcPct val="150000"/>
              </a:lnSpc>
              <a:buClr>
                <a:srgbClr val="E7E6E6">
                  <a:lumMod val="10000"/>
                </a:srgbClr>
              </a:buClr>
            </a:pPr>
            <a:r>
              <a:rPr lang="zh-CN" altLang="en-US" sz="1200">
                <a:solidFill>
                  <a:schemeClr val="bg1"/>
                </a:solidFill>
                <a:cs typeface="+mn-ea"/>
                <a:sym typeface="+mn-lt"/>
              </a:rPr>
              <a:t>申报举报活动赛事，以至于丰富民众的生活</a:t>
            </a:r>
          </a:p>
        </p:txBody>
      </p:sp>
      <p:sp>
        <p:nvSpPr>
          <p:cNvPr id="35" name="矩形 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33757" y="1416474"/>
            <a:ext cx="2364047" cy="460375"/>
          </a:xfrm>
          <a:prstGeom prst="rect">
            <a:avLst/>
          </a:prstGeom>
        </p:spPr>
        <p:txBody>
          <a:bodyPr wrap="square">
            <a:spAutoFit/>
          </a:bodyPr>
          <a:lstStyle/>
          <a:p>
            <a:pPr lvl="0" algn="l">
              <a:buClrTx/>
              <a:buSzTx/>
              <a:buFontTx/>
            </a:pPr>
            <a:r>
              <a:rPr lang="zh-CN" altLang="en-US" sz="2400">
                <a:solidFill>
                  <a:schemeClr val="bg1"/>
                </a:solidFill>
                <a:latin typeface="华文细黑" panose="02010600040101010101" pitchFamily="2" charset="-122"/>
                <a:ea typeface="华文细黑" panose="02010600040101010101" pitchFamily="2" charset="-122"/>
                <a:sym typeface="+mn-ea"/>
              </a:rPr>
              <a:t>申报赛事</a:t>
            </a:r>
            <a:endParaRPr lang="zh-CN" altLang="en-US" sz="2400">
              <a:solidFill>
                <a:schemeClr val="bg1"/>
              </a:solidFill>
              <a:latin typeface="华文细黑" panose="02010600040101010101" pitchFamily="2" charset="-122"/>
              <a:ea typeface="华文细黑" panose="02010600040101010101" pitchFamily="2" charset="-122"/>
            </a:endParaRPr>
          </a:p>
        </p:txBody>
      </p:sp>
      <p:sp>
        <p:nvSpPr>
          <p:cNvPr id="36" name="矩形 35"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6216307" y="3614124"/>
            <a:ext cx="2530189" cy="645160"/>
          </a:xfrm>
          <a:prstGeom prst="rect">
            <a:avLst/>
          </a:prstGeom>
        </p:spPr>
        <p:txBody>
          <a:bodyPr wrap="square">
            <a:spAutoFit/>
          </a:bodyPr>
          <a:lstStyle/>
          <a:p>
            <a:pPr>
              <a:lnSpc>
                <a:spcPct val="150000"/>
              </a:lnSpc>
              <a:buClr>
                <a:srgbClr val="E7E6E6">
                  <a:lumMod val="10000"/>
                </a:srgbClr>
              </a:buClr>
            </a:pPr>
            <a:r>
              <a:rPr lang="zh-CN" altLang="en-US" sz="1200">
                <a:solidFill>
                  <a:schemeClr val="bg1"/>
                </a:solidFill>
                <a:cs typeface="+mn-ea"/>
                <a:sym typeface="+mn-lt"/>
              </a:rPr>
              <a:t>登记参与者的活动参与成绩，给予参与者良好的反馈</a:t>
            </a:r>
          </a:p>
        </p:txBody>
      </p:sp>
      <p:sp>
        <p:nvSpPr>
          <p:cNvPr id="37" name="矩形 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299492" y="3164181"/>
            <a:ext cx="2364047" cy="460375"/>
          </a:xfrm>
          <a:prstGeom prst="rect">
            <a:avLst/>
          </a:prstGeom>
        </p:spPr>
        <p:txBody>
          <a:bodyPr wrap="square">
            <a:spAutoFit/>
          </a:bodyPr>
          <a:lstStyle/>
          <a:p>
            <a:pPr lvl="0"/>
            <a:r>
              <a:rPr lang="en-US" altLang="zh-CN" sz="2400" dirty="0">
                <a:solidFill>
                  <a:schemeClr val="bg1"/>
                </a:solidFill>
                <a:latin typeface="华文细黑" panose="02010600040101010101" pitchFamily="2" charset="-122"/>
                <a:ea typeface="华文细黑" panose="02010600040101010101" pitchFamily="2" charset="-122"/>
              </a:rPr>
              <a:t>登记成绩</a:t>
            </a:r>
          </a:p>
        </p:txBody>
      </p:sp>
      <p:grpSp>
        <p:nvGrpSpPr>
          <p:cNvPr id="52" name="组合 51"/>
          <p:cNvGrpSpPr/>
          <p:nvPr/>
        </p:nvGrpSpPr>
        <p:grpSpPr>
          <a:xfrm>
            <a:off x="3232150" y="1312203"/>
            <a:ext cx="2732708" cy="2722293"/>
            <a:chOff x="2905432" y="1063932"/>
            <a:chExt cx="3333136" cy="3320435"/>
          </a:xfrm>
        </p:grpSpPr>
        <p:sp>
          <p:nvSpPr>
            <p:cNvPr id="53" name="泪滴形 52"/>
            <p:cNvSpPr/>
            <p:nvPr/>
          </p:nvSpPr>
          <p:spPr>
            <a:xfrm>
              <a:off x="3200400" y="2717800"/>
              <a:ext cx="1371600" cy="1371599"/>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泪滴形 53"/>
            <p:cNvSpPr/>
            <p:nvPr/>
          </p:nvSpPr>
          <p:spPr>
            <a:xfrm rot="10800000">
              <a:off x="4572000" y="1358900"/>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泪滴形 54"/>
            <p:cNvSpPr/>
            <p:nvPr/>
          </p:nvSpPr>
          <p:spPr>
            <a:xfrm rot="5400000">
              <a:off x="3200400" y="1358900"/>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泪滴形 55"/>
            <p:cNvSpPr/>
            <p:nvPr/>
          </p:nvSpPr>
          <p:spPr>
            <a:xfrm rot="16200000">
              <a:off x="4572000" y="2717801"/>
              <a:ext cx="1371600" cy="1371600"/>
            </a:xfrm>
            <a:prstGeom prst="teardrop">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泪滴形 56"/>
            <p:cNvSpPr/>
            <p:nvPr/>
          </p:nvSpPr>
          <p:spPr>
            <a:xfrm rot="10800000">
              <a:off x="4572000" y="1063932"/>
              <a:ext cx="1666568" cy="1666568"/>
            </a:xfrm>
            <a:prstGeom prst="teardrop">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泪滴形 57"/>
            <p:cNvSpPr/>
            <p:nvPr/>
          </p:nvSpPr>
          <p:spPr>
            <a:xfrm rot="10800000" flipH="1" flipV="1">
              <a:off x="2905432" y="2717799"/>
              <a:ext cx="1666568" cy="1666568"/>
            </a:xfrm>
            <a:prstGeom prst="teardrop">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9" name="矩形 58"/>
          <p:cNvSpPr/>
          <p:nvPr/>
        </p:nvSpPr>
        <p:spPr>
          <a:xfrm>
            <a:off x="3147330" y="265103"/>
            <a:ext cx="2849880" cy="52197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Sponsor</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功能概述</a:t>
            </a:r>
          </a:p>
        </p:txBody>
      </p:sp>
      <p:sp>
        <p:nvSpPr>
          <p:cNvPr id="26" name="AutoShape 112"/>
          <p:cNvSpPr/>
          <p:nvPr/>
        </p:nvSpPr>
        <p:spPr bwMode="auto">
          <a:xfrm>
            <a:off x="4910318" y="1886883"/>
            <a:ext cx="430273" cy="42837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7" name="组合 26"/>
          <p:cNvGrpSpPr/>
          <p:nvPr/>
        </p:nvGrpSpPr>
        <p:grpSpPr>
          <a:xfrm>
            <a:off x="3922120" y="2926950"/>
            <a:ext cx="294692" cy="429576"/>
            <a:chOff x="2528974" y="2863357"/>
            <a:chExt cx="246811" cy="359779"/>
          </a:xfrm>
          <a:solidFill>
            <a:schemeClr val="bg1"/>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2" name="组合 31"/>
          <p:cNvGrpSpPr/>
          <p:nvPr/>
        </p:nvGrpSpPr>
        <p:grpSpPr>
          <a:xfrm>
            <a:off x="4840021" y="2936540"/>
            <a:ext cx="428843" cy="428843"/>
            <a:chOff x="3191434" y="2145028"/>
            <a:chExt cx="359165" cy="359165"/>
          </a:xfrm>
          <a:solidFill>
            <a:schemeClr val="bg1"/>
          </a:solidFill>
        </p:grpSpPr>
        <p:sp>
          <p:nvSpPr>
            <p:cNvPr id="33"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0" name="组合 39"/>
          <p:cNvGrpSpPr/>
          <p:nvPr/>
        </p:nvGrpSpPr>
        <p:grpSpPr>
          <a:xfrm flipH="1">
            <a:off x="3855045" y="1903962"/>
            <a:ext cx="428843" cy="428843"/>
            <a:chOff x="2473104" y="2145028"/>
            <a:chExt cx="359165" cy="359165"/>
          </a:xfrm>
          <a:solidFill>
            <a:schemeClr val="bg1"/>
          </a:solidFill>
        </p:grpSpPr>
        <p:sp>
          <p:nvSpPr>
            <p:cNvPr id="4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86896" y="834012"/>
            <a:ext cx="3570208" cy="1107996"/>
          </a:xfrm>
          <a:prstGeom prst="rect">
            <a:avLst/>
          </a:prstGeom>
          <a:noFill/>
        </p:spPr>
        <p:txBody>
          <a:bodyPr wrap="none" rtlCol="0">
            <a:spAutoFit/>
          </a:bodyPr>
          <a:lstStyle/>
          <a:p>
            <a:pPr lvl="0" algn="ctr"/>
            <a:r>
              <a:rPr lang="zh-CN" altLang="en-US" sz="6600" dirty="0">
                <a:solidFill>
                  <a:schemeClr val="bg1"/>
                </a:solidFill>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rPr>
              <a:t>效果展示</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0398" y="227003"/>
            <a:ext cx="3985643" cy="52322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Administrator</a:t>
            </a:r>
            <a:r>
              <a:rPr lang="zh-CN" altLang="en-US" sz="2800" dirty="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sp>
        <p:nvSpPr>
          <p:cNvPr id="50"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txBox="1">
            <a:spLocks noChangeArrowheads="1"/>
          </p:cNvSpPr>
          <p:nvPr/>
        </p:nvSpPr>
        <p:spPr bwMode="auto">
          <a:xfrm>
            <a:off x="1236378" y="4137091"/>
            <a:ext cx="1064714"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t>Display</a:t>
            </a:r>
          </a:p>
        </p:txBody>
      </p:sp>
      <p:cxnSp>
        <p:nvCxnSpPr>
          <p:cNvPr id="5" name="直接连接符 4"/>
          <p:cNvCxnSpPr/>
          <p:nvPr/>
        </p:nvCxnSpPr>
        <p:spPr>
          <a:xfrm>
            <a:off x="4283393" y="1713500"/>
            <a:ext cx="0" cy="1716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58B7E54-C75E-4F9A-85E8-595ADE860D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78" y="826851"/>
            <a:ext cx="3894969" cy="2981262"/>
          </a:xfrm>
          <a:prstGeom prst="rect">
            <a:avLst/>
          </a:prstGeom>
        </p:spPr>
      </p:pic>
      <p:pic>
        <p:nvPicPr>
          <p:cNvPr id="9" name="图片 8">
            <a:extLst>
              <a:ext uri="{FF2B5EF4-FFF2-40B4-BE49-F238E27FC236}">
                <a16:creationId xmlns:a16="http://schemas.microsoft.com/office/drawing/2014/main" id="{42A51078-C1EA-4DD7-BB56-299818567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143" y="1643117"/>
            <a:ext cx="4350009" cy="3347172"/>
          </a:xfrm>
          <a:prstGeom prst="rect">
            <a:avLst/>
          </a:prstGeom>
        </p:spPr>
      </p:pic>
    </p:spTree>
    <p:extLst>
      <p:ext uri="{BB962C8B-B14F-4D97-AF65-F5344CB8AC3E}">
        <p14:creationId xmlns:p14="http://schemas.microsoft.com/office/powerpoint/2010/main" val="294622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8280" y="227003"/>
            <a:ext cx="2849880" cy="521970"/>
          </a:xfrm>
          <a:prstGeom prst="rect">
            <a:avLst/>
          </a:prstGeom>
        </p:spPr>
        <p:txBody>
          <a:bodyPr wrap="none">
            <a:spAutoFit/>
          </a:bodyPr>
          <a:lstStyle/>
          <a:p>
            <a:pPr algn="ctr"/>
            <a:r>
              <a:rPr lang="en-US" altLang="zh-CN" sz="2800" dirty="0">
                <a:solidFill>
                  <a:schemeClr val="bg1"/>
                </a:solidFill>
                <a:latin typeface="禹卫书法行书简体" panose="02000603000000000000" pitchFamily="2" charset="-122"/>
                <a:ea typeface="禹卫书法行书简体" panose="02000603000000000000" pitchFamily="2" charset="-122"/>
                <a:sym typeface="+mn-lt"/>
              </a:rPr>
              <a:t>Sponsor</a:t>
            </a:r>
            <a:r>
              <a:rPr lang="zh-CN" altLang="en-US" sz="2800">
                <a:solidFill>
                  <a:schemeClr val="bg1"/>
                </a:solidFill>
                <a:latin typeface="禹卫书法行书简体" panose="02000603000000000000" pitchFamily="2" charset="-122"/>
                <a:ea typeface="禹卫书法行书简体" panose="02000603000000000000" pitchFamily="2" charset="-122"/>
                <a:sym typeface="+mn-lt"/>
              </a:rPr>
              <a:t>效果展示</a:t>
            </a:r>
          </a:p>
        </p:txBody>
      </p:sp>
      <p:sp>
        <p:nvSpPr>
          <p:cNvPr id="50"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p:cNvSpPr txBox="1">
            <a:spLocks noChangeArrowheads="1"/>
          </p:cNvSpPr>
          <p:nvPr/>
        </p:nvSpPr>
        <p:spPr bwMode="auto">
          <a:xfrm>
            <a:off x="1022369" y="2945981"/>
            <a:ext cx="1064714"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t>Display</a:t>
            </a:r>
          </a:p>
        </p:txBody>
      </p:sp>
      <p:cxnSp>
        <p:nvCxnSpPr>
          <p:cNvPr id="5" name="直接连接符 4"/>
          <p:cNvCxnSpPr/>
          <p:nvPr/>
        </p:nvCxnSpPr>
        <p:spPr>
          <a:xfrm>
            <a:off x="4283393" y="1713500"/>
            <a:ext cx="0" cy="1716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292100" y="788670"/>
            <a:ext cx="3404235" cy="2557145"/>
          </a:xfrm>
          <a:prstGeom prst="rect">
            <a:avLst/>
          </a:prstGeom>
        </p:spPr>
      </p:pic>
      <p:pic>
        <p:nvPicPr>
          <p:cNvPr id="6" name="图片 5"/>
          <p:cNvPicPr>
            <a:picLocks noChangeAspect="1"/>
          </p:cNvPicPr>
          <p:nvPr/>
        </p:nvPicPr>
        <p:blipFill>
          <a:blip r:embed="rId3"/>
          <a:stretch>
            <a:fillRect/>
          </a:stretch>
        </p:blipFill>
        <p:spPr>
          <a:xfrm>
            <a:off x="4871085" y="1981200"/>
            <a:ext cx="4058285" cy="2522220"/>
          </a:xfrm>
          <a:prstGeom prst="rect">
            <a:avLst/>
          </a:prstGeom>
        </p:spPr>
      </p:pic>
      <p:sp>
        <p:nvSpPr>
          <p:cNvPr id="7" name="文本框 6" descr="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
            <a:extLst>
              <a:ext uri="{FF2B5EF4-FFF2-40B4-BE49-F238E27FC236}">
                <a16:creationId xmlns:a16="http://schemas.microsoft.com/office/drawing/2014/main" id="{C8100792-50FF-4BD1-A183-C27041487420}"/>
              </a:ext>
            </a:extLst>
          </p:cNvPr>
          <p:cNvSpPr txBox="1">
            <a:spLocks noChangeArrowheads="1"/>
          </p:cNvSpPr>
          <p:nvPr/>
        </p:nvSpPr>
        <p:spPr bwMode="auto">
          <a:xfrm>
            <a:off x="1236378" y="4137091"/>
            <a:ext cx="1064714" cy="400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3600">
                <a:solidFill>
                  <a:schemeClr val="bg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t>Display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56,&quot;width&quot;:1315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447</Words>
  <Application>Microsoft Office PowerPoint</Application>
  <PresentationFormat>全屏显示(16:9)</PresentationFormat>
  <Paragraphs>66</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Gill Sans</vt:lpstr>
      <vt:lpstr>等线</vt:lpstr>
      <vt:lpstr>华文细黑</vt:lpstr>
      <vt:lpstr>微软雅黑</vt:lpstr>
      <vt:lpstr>微软雅黑 Light</vt:lpstr>
      <vt:lpstr>禹卫书法行书简体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吴文龙</cp:lastModifiedBy>
  <cp:revision>193</cp:revision>
  <dcterms:created xsi:type="dcterms:W3CDTF">2018-09-07T02:09:00Z</dcterms:created>
  <dcterms:modified xsi:type="dcterms:W3CDTF">2020-11-16T03:58:36Z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